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60" r:id="rId4"/>
    <p:sldId id="258" r:id="rId5"/>
    <p:sldId id="259" r:id="rId6"/>
    <p:sldId id="300" r:id="rId7"/>
    <p:sldId id="299" r:id="rId8"/>
    <p:sldId id="270" r:id="rId9"/>
    <p:sldId id="261" r:id="rId10"/>
    <p:sldId id="262" r:id="rId11"/>
    <p:sldId id="263" r:id="rId12"/>
    <p:sldId id="264" r:id="rId13"/>
    <p:sldId id="265" r:id="rId14"/>
    <p:sldId id="266" r:id="rId15"/>
    <p:sldId id="267" r:id="rId16"/>
    <p:sldId id="268" r:id="rId17"/>
    <p:sldId id="269" r:id="rId18"/>
    <p:sldId id="271" r:id="rId19"/>
    <p:sldId id="272" r:id="rId20"/>
    <p:sldId id="277" r:id="rId21"/>
    <p:sldId id="276" r:id="rId22"/>
    <p:sldId id="274" r:id="rId23"/>
    <p:sldId id="275" r:id="rId24"/>
    <p:sldId id="304" r:id="rId25"/>
    <p:sldId id="273"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301" r:id="rId40"/>
    <p:sldId id="291" r:id="rId41"/>
    <p:sldId id="302" r:id="rId42"/>
    <p:sldId id="303" r:id="rId43"/>
    <p:sldId id="292" r:id="rId44"/>
    <p:sldId id="294" r:id="rId45"/>
    <p:sldId id="293" r:id="rId46"/>
    <p:sldId id="295" r:id="rId47"/>
    <p:sldId id="296" r:id="rId48"/>
    <p:sldId id="298"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CC99"/>
    <a:srgbClr val="FF9966"/>
    <a:srgbClr val="FFCC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1072"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 Id="rId6" Type="http://schemas.openxmlformats.org/officeDocument/2006/relationships/image" Target="../media/image64.wmf"/><Relationship Id="rId5" Type="http://schemas.openxmlformats.org/officeDocument/2006/relationships/image" Target="../media/image63.wmf"/><Relationship Id="rId4" Type="http://schemas.openxmlformats.org/officeDocument/2006/relationships/image" Target="../media/image6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 Id="rId6" Type="http://schemas.openxmlformats.org/officeDocument/2006/relationships/image" Target="../media/image71.wmf"/><Relationship Id="rId5" Type="http://schemas.openxmlformats.org/officeDocument/2006/relationships/image" Target="../media/image70.wmf"/><Relationship Id="rId4" Type="http://schemas.openxmlformats.org/officeDocument/2006/relationships/image" Target="../media/image6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85.wmf"/><Relationship Id="rId5" Type="http://schemas.openxmlformats.org/officeDocument/2006/relationships/image" Target="../media/image89.wmf"/><Relationship Id="rId4" Type="http://schemas.openxmlformats.org/officeDocument/2006/relationships/image" Target="../media/image8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7E5493B-040F-4B76-8042-B782DA5EA0A5}" type="datetimeFigureOut">
              <a:rPr lang="en-US" smtClean="0"/>
              <a:pPr/>
              <a:t>1/10/2016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C82A1D0-0C51-475C-880D-2F6115DE005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E5493B-040F-4B76-8042-B782DA5EA0A5}" type="datetimeFigureOut">
              <a:rPr lang="en-US" smtClean="0"/>
              <a:pPr/>
              <a:t>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2A1D0-0C51-475C-880D-2F6115DE005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E5493B-040F-4B76-8042-B782DA5EA0A5}" type="datetimeFigureOut">
              <a:rPr lang="en-US" smtClean="0"/>
              <a:pPr/>
              <a:t>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2A1D0-0C51-475C-880D-2F6115DE005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E5493B-040F-4B76-8042-B782DA5EA0A5}" type="datetimeFigureOut">
              <a:rPr lang="en-US" smtClean="0"/>
              <a:pPr/>
              <a:t>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2A1D0-0C51-475C-880D-2F6115DE005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7E5493B-040F-4B76-8042-B782DA5EA0A5}" type="datetimeFigureOut">
              <a:rPr lang="en-US" smtClean="0"/>
              <a:pPr/>
              <a:t>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2A1D0-0C51-475C-880D-2F6115DE005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7E5493B-040F-4B76-8042-B782DA5EA0A5}" type="datetimeFigureOut">
              <a:rPr lang="en-US" smtClean="0"/>
              <a:pPr/>
              <a:t>1/10/2016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82A1D0-0C51-475C-880D-2F6115DE005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7E5493B-040F-4B76-8042-B782DA5EA0A5}" type="datetimeFigureOut">
              <a:rPr lang="en-US" smtClean="0"/>
              <a:pPr/>
              <a:t>1/10/2016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82A1D0-0C51-475C-880D-2F6115DE005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7E5493B-040F-4B76-8042-B782DA5EA0A5}" type="datetimeFigureOut">
              <a:rPr lang="en-US" smtClean="0"/>
              <a:pPr/>
              <a:t>1/10/2016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82A1D0-0C51-475C-880D-2F6115DE005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E5493B-040F-4B76-8042-B782DA5EA0A5}" type="datetimeFigureOut">
              <a:rPr lang="en-US" smtClean="0"/>
              <a:pPr/>
              <a:t>1/10/2016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82A1D0-0C51-475C-880D-2F6115DE005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7E5493B-040F-4B76-8042-B782DA5EA0A5}" type="datetimeFigureOut">
              <a:rPr lang="en-US" smtClean="0"/>
              <a:pPr/>
              <a:t>1/10/2016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82A1D0-0C51-475C-880D-2F6115DE005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7E5493B-040F-4B76-8042-B782DA5EA0A5}" type="datetimeFigureOut">
              <a:rPr lang="en-US" smtClean="0"/>
              <a:pPr/>
              <a:t>1/10/2016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C82A1D0-0C51-475C-880D-2F6115DE0059}"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7E5493B-040F-4B76-8042-B782DA5EA0A5}" type="datetimeFigureOut">
              <a:rPr lang="en-US" smtClean="0"/>
              <a:pPr/>
              <a:t>1/10/2016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C82A1D0-0C51-475C-880D-2F6115DE0059}"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hyperlink" Target="http://www.emathinstruction.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emathinstruction.com/topics-not-tested-in-common-core-algebra-ii/"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png"/><Relationship Id="rId2" Type="http://schemas.openxmlformats.org/officeDocument/2006/relationships/image" Target="../media/image43.jpeg"/><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46.jpeg"/><Relationship Id="rId4" Type="http://schemas.openxmlformats.org/officeDocument/2006/relationships/image" Target="../media/image45.jpeg"/></Relationships>
</file>

<file path=ppt/slides/_rels/slide2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65.png"/><Relationship Id="rId7"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oleObject" Target="../embeddings/oleObject5.bin"/><Relationship Id="rId9" Type="http://schemas.openxmlformats.org/officeDocument/2006/relationships/oleObject" Target="../embeddings/oleObject10.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image" Target="../media/image72.png"/><Relationship Id="rId7" Type="http://schemas.openxmlformats.org/officeDocument/2006/relationships/oleObject" Target="../embeddings/oleObject14.bin"/><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oleObject" Target="../embeddings/oleObject13.bin"/><Relationship Id="rId5" Type="http://schemas.openxmlformats.org/officeDocument/2006/relationships/oleObject" Target="../embeddings/oleObject12.bin"/><Relationship Id="rId4" Type="http://schemas.openxmlformats.org/officeDocument/2006/relationships/oleObject" Target="../embeddings/oleObject11.bin"/><Relationship Id="rId9" Type="http://schemas.openxmlformats.org/officeDocument/2006/relationships/oleObject" Target="../embeddings/oleObject16.bin"/></Relationships>
</file>

<file path=ppt/slides/_rels/slide3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6.xml"/><Relationship Id="rId5" Type="http://schemas.openxmlformats.org/officeDocument/2006/relationships/image" Target="../media/image79.png"/><Relationship Id="rId4" Type="http://schemas.openxmlformats.org/officeDocument/2006/relationships/image" Target="../media/image78.png"/></Relationships>
</file>

<file path=ppt/slides/_rels/slide3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image" Target="../media/image90.png"/><Relationship Id="rId7" Type="http://schemas.openxmlformats.org/officeDocument/2006/relationships/oleObject" Target="../embeddings/oleObject20.bin"/><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oleObject" Target="../embeddings/oleObject19.bin"/><Relationship Id="rId5" Type="http://schemas.openxmlformats.org/officeDocument/2006/relationships/oleObject" Target="../embeddings/oleObject18.bin"/><Relationship Id="rId4" Type="http://schemas.openxmlformats.org/officeDocument/2006/relationships/oleObject" Target="../embeddings/oleObject17.bin"/></Relationships>
</file>

<file path=ppt/slides/_rels/slide4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oleObject" Target="../embeddings/oleObject22.bin"/></Relationships>
</file>

<file path=ppt/slides/_rels/slide42.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6.xml"/><Relationship Id="rId4" Type="http://schemas.openxmlformats.org/officeDocument/2006/relationships/image" Target="../media/image9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hyperlink" Target="https://www.desmos.com/calculator/sn9gog16rk" TargetMode="External"/><Relationship Id="rId1" Type="http://schemas.openxmlformats.org/officeDocument/2006/relationships/slideLayout" Target="../slideLayouts/slideLayout6.xml"/><Relationship Id="rId4" Type="http://schemas.openxmlformats.org/officeDocument/2006/relationships/image" Target="../media/image98.png"/></Relationships>
</file>

<file path=ppt/slides/_rels/slide4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hyperlink" Target="https://www.desmos.com/calculator/viqiihwocl" TargetMode="External"/><Relationship Id="rId1" Type="http://schemas.openxmlformats.org/officeDocument/2006/relationships/slideLayout" Target="../slideLayouts/slideLayout6.xml"/><Relationship Id="rId5" Type="http://schemas.openxmlformats.org/officeDocument/2006/relationships/image" Target="../media/image101.png"/><Relationship Id="rId4" Type="http://schemas.openxmlformats.org/officeDocument/2006/relationships/image" Target="../media/image100.png"/></Relationships>
</file>

<file path=ppt/slides/_rels/slide47.xml.rels><?xml version="1.0" encoding="UTF-8" standalone="yes"?>
<Relationships xmlns="http://schemas.openxmlformats.org/package/2006/relationships"><Relationship Id="rId3" Type="http://schemas.openxmlformats.org/officeDocument/2006/relationships/hyperlink" Target="https://www.desmos.com/calculator/sghjun49aq" TargetMode="External"/><Relationship Id="rId2" Type="http://schemas.openxmlformats.org/officeDocument/2006/relationships/image" Target="../media/image102.png"/><Relationship Id="rId1" Type="http://schemas.openxmlformats.org/officeDocument/2006/relationships/slideLayout" Target="../slideLayouts/slideLayout6.xml"/><Relationship Id="rId4" Type="http://schemas.openxmlformats.org/officeDocument/2006/relationships/image" Target="../media/image103.png"/></Relationships>
</file>

<file path=ppt/slides/_rels/slide48.xml.rels><?xml version="1.0" encoding="UTF-8" standalone="yes"?>
<Relationships xmlns="http://schemas.openxmlformats.org/package/2006/relationships"><Relationship Id="rId2" Type="http://schemas.openxmlformats.org/officeDocument/2006/relationships/hyperlink" Target="http://www.emathinstruction.com/"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hyperlink" Target="../../PARCC%20Info/PARCC%20EOY%20Assessment%20Standards.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852794"/>
            <a:ext cx="7851648" cy="1828800"/>
          </a:xfrm>
        </p:spPr>
        <p:txBody>
          <a:bodyPr>
            <a:normAutofit fontScale="90000"/>
          </a:bodyPr>
          <a:lstStyle/>
          <a:p>
            <a:r>
              <a:rPr lang="en-US" dirty="0" smtClean="0"/>
              <a:t>Common Core Algebra II</a:t>
            </a:r>
            <a:br>
              <a:rPr lang="en-US" dirty="0" smtClean="0"/>
            </a:br>
            <a:r>
              <a:rPr lang="en-US" dirty="0" smtClean="0"/>
              <a:t>Talk and Tools for Statistics and Probability</a:t>
            </a:r>
            <a:endParaRPr lang="en-US" dirty="0"/>
          </a:p>
        </p:txBody>
      </p:sp>
      <p:sp>
        <p:nvSpPr>
          <p:cNvPr id="3" name="Subtitle 2"/>
          <p:cNvSpPr>
            <a:spLocks noGrp="1"/>
          </p:cNvSpPr>
          <p:nvPr>
            <p:ph type="subTitle" idx="1"/>
          </p:nvPr>
        </p:nvSpPr>
        <p:spPr>
          <a:xfrm>
            <a:off x="533400" y="5179890"/>
            <a:ext cx="7854696" cy="990600"/>
          </a:xfrm>
        </p:spPr>
        <p:txBody>
          <a:bodyPr/>
          <a:lstStyle/>
          <a:p>
            <a:r>
              <a:rPr lang="en-US" dirty="0" smtClean="0"/>
              <a:t>NCAMS Winter Luncheon with Kirk </a:t>
            </a:r>
            <a:r>
              <a:rPr lang="en-US" dirty="0" err="1" smtClean="0"/>
              <a:t>Weiler</a:t>
            </a:r>
            <a:endParaRPr lang="en-US" dirty="0"/>
          </a:p>
        </p:txBody>
      </p:sp>
      <p:grpSp>
        <p:nvGrpSpPr>
          <p:cNvPr id="9" name="Group 8"/>
          <p:cNvGrpSpPr/>
          <p:nvPr/>
        </p:nvGrpSpPr>
        <p:grpSpPr>
          <a:xfrm>
            <a:off x="1409632" y="674664"/>
            <a:ext cx="6324736" cy="1131332"/>
            <a:chOff x="1579652" y="304800"/>
            <a:chExt cx="6324736" cy="1131332"/>
          </a:xfrm>
        </p:grpSpPr>
        <p:sp>
          <p:nvSpPr>
            <p:cNvPr id="7" name="TextBox 6"/>
            <p:cNvSpPr txBox="1"/>
            <p:nvPr/>
          </p:nvSpPr>
          <p:spPr>
            <a:xfrm>
              <a:off x="1579652" y="1066800"/>
              <a:ext cx="6248400" cy="369332"/>
            </a:xfrm>
            <a:prstGeom prst="rect">
              <a:avLst/>
            </a:prstGeom>
            <a:noFill/>
          </p:spPr>
          <p:txBody>
            <a:bodyPr wrap="square" rtlCol="0">
              <a:spAutoFit/>
            </a:bodyPr>
            <a:lstStyle/>
            <a:p>
              <a:pPr algn="r"/>
              <a:r>
                <a:rPr lang="en-US" b="1" dirty="0" smtClean="0">
                  <a:latin typeface="Simplified Arabic" pitchFamily="18" charset="-78"/>
                  <a:ea typeface="SimHei" pitchFamily="49" charset="-122"/>
                  <a:cs typeface="Simplified Arabic" pitchFamily="18" charset="-78"/>
                </a:rPr>
                <a:t>Tools for Teaching Math in the 21</a:t>
              </a:r>
              <a:r>
                <a:rPr lang="en-US" b="1" baseline="30000" dirty="0" smtClean="0">
                  <a:latin typeface="Simplified Arabic" pitchFamily="18" charset="-78"/>
                  <a:ea typeface="SimHei" pitchFamily="49" charset="-122"/>
                  <a:cs typeface="Simplified Arabic" pitchFamily="18" charset="-78"/>
                </a:rPr>
                <a:t>st</a:t>
              </a:r>
              <a:r>
                <a:rPr lang="en-US" b="1" dirty="0" smtClean="0">
                  <a:latin typeface="Simplified Arabic" pitchFamily="18" charset="-78"/>
                  <a:ea typeface="SimHei" pitchFamily="49" charset="-122"/>
                  <a:cs typeface="Simplified Arabic" pitchFamily="18" charset="-78"/>
                </a:rPr>
                <a:t> Century</a:t>
              </a:r>
              <a:endParaRPr lang="en-US" b="1" dirty="0">
                <a:latin typeface="Simplified Arabic" pitchFamily="18" charset="-78"/>
                <a:ea typeface="SimHei" pitchFamily="49" charset="-122"/>
                <a:cs typeface="Simplified Arabic" pitchFamily="18" charset="-78"/>
              </a:endParaRPr>
            </a:p>
          </p:txBody>
        </p:sp>
        <p:sp>
          <p:nvSpPr>
            <p:cNvPr id="8" name="Rectangle 7"/>
            <p:cNvSpPr/>
            <p:nvPr/>
          </p:nvSpPr>
          <p:spPr>
            <a:xfrm>
              <a:off x="1676400" y="304800"/>
              <a:ext cx="6227988" cy="109260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500" b="1" cap="none" spc="0" dirty="0" err="1" smtClean="0">
                  <a:ln w="11430"/>
                  <a:solidFill>
                    <a:srgbClr val="FF9933"/>
                  </a:solidFill>
                  <a:effectLst>
                    <a:outerShdw blurRad="50800" dist="39000" dir="5460000" algn="tl">
                      <a:srgbClr val="000000">
                        <a:alpha val="38000"/>
                      </a:srgbClr>
                    </a:outerShdw>
                  </a:effectLst>
                  <a:latin typeface="Simplified Arabic" pitchFamily="18" charset="-78"/>
                  <a:cs typeface="Simplified Arabic" pitchFamily="18" charset="-78"/>
                </a:rPr>
                <a:t>e</a:t>
              </a:r>
              <a:r>
                <a:rPr lang="en-US" sz="6500" b="1" cap="none" spc="0" dirty="0" err="1" smtClean="0">
                  <a:ln w="11430"/>
                  <a:effectLst>
                    <a:outerShdw blurRad="50800" dist="39000" dir="5460000" algn="tl">
                      <a:srgbClr val="000000">
                        <a:alpha val="38000"/>
                      </a:srgbClr>
                    </a:outerShdw>
                  </a:effectLst>
                  <a:latin typeface="Simplified Arabic" pitchFamily="18" charset="-78"/>
                  <a:cs typeface="Simplified Arabic" pitchFamily="18" charset="-78"/>
                </a:rPr>
                <a:t>Math</a:t>
              </a:r>
              <a:r>
                <a:rPr lang="en-US" sz="6500" b="1" cap="none" spc="0" dirty="0" err="1" smtClean="0">
                  <a:ln w="11430"/>
                  <a:solidFill>
                    <a:srgbClr val="FF9933"/>
                  </a:solidFill>
                  <a:effectLst>
                    <a:outerShdw blurRad="50800" dist="39000" dir="5460000" algn="tl">
                      <a:srgbClr val="000000">
                        <a:alpha val="38000"/>
                      </a:srgbClr>
                    </a:outerShdw>
                  </a:effectLst>
                  <a:latin typeface="Simplified Arabic" pitchFamily="18" charset="-78"/>
                  <a:cs typeface="Simplified Arabic" pitchFamily="18" charset="-78"/>
                </a:rPr>
                <a:t>Instruction</a:t>
              </a:r>
              <a:endParaRPr lang="en-US" sz="6500" b="1" cap="none" spc="0" dirty="0">
                <a:ln w="11430"/>
                <a:solidFill>
                  <a:srgbClr val="FF9933"/>
                </a:solidFill>
                <a:effectLst>
                  <a:outerShdw blurRad="50800" dist="39000" dir="5460000" algn="tl">
                    <a:srgbClr val="000000">
                      <a:alpha val="38000"/>
                    </a:srgbClr>
                  </a:outerShdw>
                </a:effectLst>
                <a:latin typeface="Simplified Arabic" pitchFamily="18" charset="-78"/>
                <a:cs typeface="Simplified Arabic" pitchFamily="18" charset="-78"/>
              </a:endParaRPr>
            </a:p>
          </p:txBody>
        </p:sp>
      </p:gr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93496" y="1121988"/>
            <a:ext cx="8686800" cy="1828472"/>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193496" y="2893389"/>
            <a:ext cx="8686800" cy="3173780"/>
          </a:xfrm>
          <a:prstGeom prst="rect">
            <a:avLst/>
          </a:prstGeom>
          <a:noFill/>
          <a:ln w="9525">
            <a:noFill/>
            <a:miter lim="800000"/>
            <a:headEnd/>
            <a:tailEnd/>
          </a:ln>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ox(in)">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box(out)">
                                      <p:cBhvr>
                                        <p:cTn id="12"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244867" y="1060339"/>
            <a:ext cx="8686800" cy="1828472"/>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244867" y="2753119"/>
            <a:ext cx="8686800" cy="3343503"/>
          </a:xfrm>
          <a:prstGeom prst="rect">
            <a:avLst/>
          </a:prstGeom>
          <a:noFill/>
          <a:ln w="9525">
            <a:noFill/>
            <a:miter lim="800000"/>
            <a:headEnd/>
            <a:tailEnd/>
          </a:ln>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box(out)">
                                      <p:cBhvr>
                                        <p:cTn id="12"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228600" y="957599"/>
            <a:ext cx="8078725" cy="1700479"/>
          </a:xfrm>
          <a:prstGeom prst="rect">
            <a:avLst/>
          </a:prstGeom>
          <a:noFill/>
          <a:ln w="9525">
            <a:noFill/>
            <a:miter lim="800000"/>
            <a:headEnd/>
            <a:tailEnd/>
          </a:ln>
        </p:spPr>
      </p:pic>
      <p:grpSp>
        <p:nvGrpSpPr>
          <p:cNvPr id="9" name="Group 8"/>
          <p:cNvGrpSpPr/>
          <p:nvPr/>
        </p:nvGrpSpPr>
        <p:grpSpPr>
          <a:xfrm>
            <a:off x="228600" y="2441573"/>
            <a:ext cx="8078725" cy="4232716"/>
            <a:chOff x="228600" y="2441573"/>
            <a:chExt cx="8078725" cy="4232716"/>
          </a:xfrm>
        </p:grpSpPr>
        <p:pic>
          <p:nvPicPr>
            <p:cNvPr id="6147" name="Picture 3"/>
            <p:cNvPicPr>
              <a:picLocks noChangeAspect="1" noChangeArrowheads="1"/>
            </p:cNvPicPr>
            <p:nvPr/>
          </p:nvPicPr>
          <p:blipFill>
            <a:blip r:embed="rId3" cstate="print"/>
            <a:srcRect/>
            <a:stretch>
              <a:fillRect/>
            </a:stretch>
          </p:blipFill>
          <p:spPr bwMode="auto">
            <a:xfrm>
              <a:off x="228600" y="2441573"/>
              <a:ext cx="8078725" cy="3407753"/>
            </a:xfrm>
            <a:prstGeom prst="rect">
              <a:avLst/>
            </a:prstGeom>
            <a:noFill/>
            <a:ln w="9525">
              <a:noFill/>
              <a:miter lim="800000"/>
              <a:headEnd/>
              <a:tailEnd/>
            </a:ln>
          </p:spPr>
        </p:pic>
        <p:pic>
          <p:nvPicPr>
            <p:cNvPr id="6148" name="Picture 4"/>
            <p:cNvPicPr>
              <a:picLocks noChangeAspect="1" noChangeArrowheads="1"/>
            </p:cNvPicPr>
            <p:nvPr/>
          </p:nvPicPr>
          <p:blipFill>
            <a:blip r:embed="rId4" cstate="print"/>
            <a:srcRect/>
            <a:stretch>
              <a:fillRect/>
            </a:stretch>
          </p:blipFill>
          <p:spPr bwMode="auto">
            <a:xfrm>
              <a:off x="228600" y="5688070"/>
              <a:ext cx="8078725" cy="986219"/>
            </a:xfrm>
            <a:prstGeom prst="rect">
              <a:avLst/>
            </a:prstGeom>
            <a:noFill/>
            <a:ln w="9525">
              <a:noFill/>
              <a:miter lim="800000"/>
              <a:headEnd/>
              <a:tailEnd/>
            </a:ln>
          </p:spPr>
        </p:pic>
      </p:gr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ou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82440" y="990275"/>
            <a:ext cx="8686800" cy="1709803"/>
          </a:xfrm>
          <a:prstGeom prst="rect">
            <a:avLst/>
          </a:prstGeom>
          <a:noFill/>
          <a:ln w="9525">
            <a:noFill/>
            <a:miter lim="800000"/>
            <a:headEnd/>
            <a:tailEnd/>
          </a:ln>
        </p:spPr>
      </p:pic>
      <p:pic>
        <p:nvPicPr>
          <p:cNvPr id="7172" name="Picture 4"/>
          <p:cNvPicPr>
            <a:picLocks noChangeAspect="1" noChangeArrowheads="1"/>
          </p:cNvPicPr>
          <p:nvPr/>
        </p:nvPicPr>
        <p:blipFill>
          <a:blip r:embed="rId3" cstate="print"/>
          <a:srcRect/>
          <a:stretch>
            <a:fillRect/>
          </a:stretch>
        </p:blipFill>
        <p:spPr bwMode="auto">
          <a:xfrm>
            <a:off x="182440" y="2555452"/>
            <a:ext cx="8686800" cy="4179260"/>
          </a:xfrm>
          <a:prstGeom prst="rect">
            <a:avLst/>
          </a:prstGeom>
          <a:noFill/>
          <a:ln w="9525">
            <a:noFill/>
            <a:miter lim="800000"/>
            <a:headEnd/>
            <a:tailEnd/>
          </a:ln>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ox(in)">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box(out)">
                                      <p:cBhvr>
                                        <p:cTn id="12"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87503" y="1082741"/>
            <a:ext cx="8686800" cy="1709803"/>
          </a:xfrm>
          <a:prstGeom prst="rect">
            <a:avLst/>
          </a:prstGeom>
          <a:noFill/>
          <a:ln w="9525">
            <a:noFill/>
            <a:miter lim="800000"/>
            <a:headEnd/>
            <a:tailEnd/>
          </a:ln>
        </p:spPr>
      </p:pic>
      <p:pic>
        <p:nvPicPr>
          <p:cNvPr id="8194" name="Picture 2"/>
          <p:cNvPicPr>
            <a:picLocks noChangeAspect="1" noChangeArrowheads="1"/>
          </p:cNvPicPr>
          <p:nvPr/>
        </p:nvPicPr>
        <p:blipFill>
          <a:blip r:embed="rId3" cstate="print"/>
          <a:srcRect/>
          <a:stretch>
            <a:fillRect/>
          </a:stretch>
        </p:blipFill>
        <p:spPr bwMode="auto">
          <a:xfrm>
            <a:off x="187503" y="2770201"/>
            <a:ext cx="8686800" cy="2406650"/>
          </a:xfrm>
          <a:prstGeom prst="rect">
            <a:avLst/>
          </a:prstGeom>
          <a:noFill/>
          <a:ln w="9525">
            <a:noFill/>
            <a:miter lim="800000"/>
            <a:headEnd/>
            <a:tailEnd/>
          </a:ln>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box(out)">
                                      <p:cBhvr>
                                        <p:cTn id="12"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200953" y="1021096"/>
            <a:ext cx="8426197" cy="1658509"/>
          </a:xfrm>
          <a:prstGeom prst="rect">
            <a:avLst/>
          </a:prstGeom>
          <a:noFill/>
          <a:ln w="9525">
            <a:noFill/>
            <a:miter lim="800000"/>
            <a:headEnd/>
            <a:tailEnd/>
          </a:ln>
        </p:spPr>
      </p:pic>
      <p:pic>
        <p:nvPicPr>
          <p:cNvPr id="9218" name="Picture 2"/>
          <p:cNvPicPr>
            <a:picLocks noChangeAspect="1" noChangeArrowheads="1"/>
          </p:cNvPicPr>
          <p:nvPr/>
        </p:nvPicPr>
        <p:blipFill>
          <a:blip r:embed="rId3" cstate="print"/>
          <a:srcRect/>
          <a:stretch>
            <a:fillRect/>
          </a:stretch>
        </p:blipFill>
        <p:spPr bwMode="auto">
          <a:xfrm>
            <a:off x="200953" y="2568968"/>
            <a:ext cx="8426197" cy="4129883"/>
          </a:xfrm>
          <a:prstGeom prst="rect">
            <a:avLst/>
          </a:prstGeom>
          <a:noFill/>
          <a:ln w="9525">
            <a:noFill/>
            <a:miter lim="800000"/>
            <a:headEnd/>
            <a:tailEnd/>
          </a:ln>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box(out)">
                                      <p:cBhvr>
                                        <p:cTn id="12"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90677" y="1021096"/>
            <a:ext cx="8686800" cy="1709803"/>
          </a:xfrm>
          <a:prstGeom prst="rect">
            <a:avLst/>
          </a:prstGeom>
          <a:noFill/>
          <a:ln w="9525">
            <a:noFill/>
            <a:miter lim="800000"/>
            <a:headEnd/>
            <a:tailEnd/>
          </a:ln>
        </p:spPr>
      </p:pic>
      <p:pic>
        <p:nvPicPr>
          <p:cNvPr id="10242" name="Picture 2"/>
          <p:cNvPicPr>
            <a:picLocks noChangeAspect="1" noChangeArrowheads="1"/>
          </p:cNvPicPr>
          <p:nvPr/>
        </p:nvPicPr>
        <p:blipFill>
          <a:blip r:embed="rId3" cstate="print"/>
          <a:srcRect/>
          <a:stretch>
            <a:fillRect/>
          </a:stretch>
        </p:blipFill>
        <p:spPr bwMode="auto">
          <a:xfrm>
            <a:off x="190677" y="2675454"/>
            <a:ext cx="8686800" cy="3831851"/>
          </a:xfrm>
          <a:prstGeom prst="rect">
            <a:avLst/>
          </a:prstGeom>
          <a:noFill/>
          <a:ln w="9525">
            <a:noFill/>
            <a:miter lim="800000"/>
            <a:headEnd/>
            <a:tailEnd/>
          </a:ln>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box(out)">
                                      <p:cBhvr>
                                        <p:cTn id="12"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256247" y="1556214"/>
            <a:ext cx="8693150" cy="971550"/>
          </a:xfrm>
          <a:prstGeom prst="rect">
            <a:avLst/>
          </a:prstGeom>
          <a:noFill/>
          <a:ln w="9525">
            <a:noFill/>
            <a:miter lim="800000"/>
            <a:headEnd/>
            <a:tailEnd/>
          </a:ln>
        </p:spPr>
      </p:pic>
      <p:pic>
        <p:nvPicPr>
          <p:cNvPr id="11268" name="Picture 4" descr="http://hotmath.com/hotmath_help/topics/directrix/image001.gif"/>
          <p:cNvPicPr>
            <a:picLocks noChangeAspect="1" noChangeArrowheads="1"/>
          </p:cNvPicPr>
          <p:nvPr/>
        </p:nvPicPr>
        <p:blipFill>
          <a:blip r:embed="rId3" cstate="print"/>
          <a:srcRect/>
          <a:stretch>
            <a:fillRect/>
          </a:stretch>
        </p:blipFill>
        <p:spPr bwMode="auto">
          <a:xfrm>
            <a:off x="2486345" y="2779160"/>
            <a:ext cx="3598702" cy="3598702"/>
          </a:xfrm>
          <a:prstGeom prst="rect">
            <a:avLst/>
          </a:prstGeom>
          <a:noFill/>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checkerboard(across)">
                                      <p:cBhvr>
                                        <p:cTn id="7"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36652" y="436960"/>
            <a:ext cx="8229600" cy="1143000"/>
          </a:xfrm>
        </p:spPr>
        <p:txBody>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NYSED Clarifications</a:t>
            </a:r>
            <a:endParaRPr lang="en-US" dirty="0"/>
          </a:p>
        </p:txBody>
      </p:sp>
      <p:pic>
        <p:nvPicPr>
          <p:cNvPr id="27650" name="Picture 2"/>
          <p:cNvPicPr>
            <a:picLocks noChangeAspect="1" noChangeArrowheads="1"/>
          </p:cNvPicPr>
          <p:nvPr/>
        </p:nvPicPr>
        <p:blipFill>
          <a:blip r:embed="rId2" cstate="print"/>
          <a:srcRect/>
          <a:stretch>
            <a:fillRect/>
          </a:stretch>
        </p:blipFill>
        <p:spPr bwMode="auto">
          <a:xfrm>
            <a:off x="206195" y="1726772"/>
            <a:ext cx="8686800" cy="1044454"/>
          </a:xfrm>
          <a:prstGeom prst="rect">
            <a:avLst/>
          </a:prstGeom>
          <a:noFill/>
          <a:ln w="9525">
            <a:noFill/>
            <a:miter lim="800000"/>
            <a:headEnd/>
            <a:tailEnd/>
          </a:ln>
        </p:spPr>
      </p:pic>
      <p:pic>
        <p:nvPicPr>
          <p:cNvPr id="27651" name="Picture 3"/>
          <p:cNvPicPr>
            <a:picLocks noChangeAspect="1" noChangeArrowheads="1"/>
          </p:cNvPicPr>
          <p:nvPr/>
        </p:nvPicPr>
        <p:blipFill>
          <a:blip r:embed="rId3" cstate="print"/>
          <a:srcRect/>
          <a:stretch>
            <a:fillRect/>
          </a:stretch>
        </p:blipFill>
        <p:spPr bwMode="auto">
          <a:xfrm>
            <a:off x="206195" y="2718299"/>
            <a:ext cx="8686800" cy="674603"/>
          </a:xfrm>
          <a:prstGeom prst="rect">
            <a:avLst/>
          </a:prstGeom>
          <a:noFill/>
          <a:ln w="9525">
            <a:noFill/>
            <a:miter lim="800000"/>
            <a:headEnd/>
            <a:tailEnd/>
          </a:ln>
        </p:spPr>
      </p:pic>
      <p:pic>
        <p:nvPicPr>
          <p:cNvPr id="27652" name="Picture 4"/>
          <p:cNvPicPr>
            <a:picLocks noChangeAspect="1" noChangeArrowheads="1"/>
          </p:cNvPicPr>
          <p:nvPr/>
        </p:nvPicPr>
        <p:blipFill>
          <a:blip r:embed="rId4" cstate="print"/>
          <a:srcRect/>
          <a:stretch>
            <a:fillRect/>
          </a:stretch>
        </p:blipFill>
        <p:spPr bwMode="auto">
          <a:xfrm>
            <a:off x="206195" y="3638835"/>
            <a:ext cx="8686800" cy="547300"/>
          </a:xfrm>
          <a:prstGeom prst="rect">
            <a:avLst/>
          </a:prstGeom>
          <a:noFill/>
          <a:ln w="9525">
            <a:noFill/>
            <a:miter lim="800000"/>
            <a:headEnd/>
            <a:tailEnd/>
          </a:ln>
        </p:spPr>
      </p:pic>
      <p:pic>
        <p:nvPicPr>
          <p:cNvPr id="27653" name="Picture 5"/>
          <p:cNvPicPr>
            <a:picLocks noChangeAspect="1" noChangeArrowheads="1"/>
          </p:cNvPicPr>
          <p:nvPr/>
        </p:nvPicPr>
        <p:blipFill>
          <a:blip r:embed="rId5" cstate="print"/>
          <a:srcRect/>
          <a:stretch>
            <a:fillRect/>
          </a:stretch>
        </p:blipFill>
        <p:spPr bwMode="auto">
          <a:xfrm>
            <a:off x="206195" y="4170132"/>
            <a:ext cx="8686800" cy="663468"/>
          </a:xfrm>
          <a:prstGeom prst="rect">
            <a:avLst/>
          </a:prstGeom>
          <a:noFill/>
          <a:ln w="9525">
            <a:noFill/>
            <a:miter lim="800000"/>
            <a:headEnd/>
            <a:tailEnd/>
          </a:ln>
        </p:spPr>
      </p:pic>
      <p:pic>
        <p:nvPicPr>
          <p:cNvPr id="27654" name="Picture 6"/>
          <p:cNvPicPr>
            <a:picLocks noChangeAspect="1" noChangeArrowheads="1"/>
          </p:cNvPicPr>
          <p:nvPr/>
        </p:nvPicPr>
        <p:blipFill>
          <a:blip r:embed="rId6" cstate="print"/>
          <a:srcRect/>
          <a:stretch>
            <a:fillRect/>
          </a:stretch>
        </p:blipFill>
        <p:spPr bwMode="auto">
          <a:xfrm>
            <a:off x="206195" y="5104117"/>
            <a:ext cx="8686800" cy="528379"/>
          </a:xfrm>
          <a:prstGeom prst="rect">
            <a:avLst/>
          </a:prstGeom>
          <a:noFill/>
          <a:ln w="9525">
            <a:noFill/>
            <a:miter lim="800000"/>
            <a:headEnd/>
            <a:tailEnd/>
          </a:ln>
        </p:spPr>
      </p:pic>
      <p:pic>
        <p:nvPicPr>
          <p:cNvPr id="27655" name="Picture 7"/>
          <p:cNvPicPr>
            <a:picLocks noChangeAspect="1" noChangeArrowheads="1"/>
          </p:cNvPicPr>
          <p:nvPr/>
        </p:nvPicPr>
        <p:blipFill>
          <a:blip r:embed="rId7" cstate="print"/>
          <a:srcRect/>
          <a:stretch>
            <a:fillRect/>
          </a:stretch>
        </p:blipFill>
        <p:spPr bwMode="auto">
          <a:xfrm>
            <a:off x="206195" y="5585897"/>
            <a:ext cx="8686800" cy="554587"/>
          </a:xfrm>
          <a:prstGeom prst="rect">
            <a:avLst/>
          </a:prstGeom>
          <a:noFill/>
          <a:ln w="9525">
            <a:noFill/>
            <a:miter lim="800000"/>
            <a:headEnd/>
            <a:tailEnd/>
          </a:ln>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box(in)">
                                      <p:cBhvr>
                                        <p:cTn id="7" dur="500"/>
                                        <p:tgtEl>
                                          <p:spTgt spid="2765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27651"/>
                                        </p:tgtEl>
                                        <p:attrNameLst>
                                          <p:attrName>style.visibility</p:attrName>
                                        </p:attrNameLst>
                                      </p:cBhvr>
                                      <p:to>
                                        <p:strVal val="visible"/>
                                      </p:to>
                                    </p:set>
                                    <p:animEffect transition="in" filter="box(out)">
                                      <p:cBhvr>
                                        <p:cTn id="12" dur="500"/>
                                        <p:tgtEl>
                                          <p:spTgt spid="2765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7652"/>
                                        </p:tgtEl>
                                        <p:attrNameLst>
                                          <p:attrName>style.visibility</p:attrName>
                                        </p:attrNameLst>
                                      </p:cBhvr>
                                      <p:to>
                                        <p:strVal val="visible"/>
                                      </p:to>
                                    </p:set>
                                    <p:animEffect transition="in" filter="box(in)">
                                      <p:cBhvr>
                                        <p:cTn id="17" dur="500"/>
                                        <p:tgtEl>
                                          <p:spTgt spid="2765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27653"/>
                                        </p:tgtEl>
                                        <p:attrNameLst>
                                          <p:attrName>style.visibility</p:attrName>
                                        </p:attrNameLst>
                                      </p:cBhvr>
                                      <p:to>
                                        <p:strVal val="visible"/>
                                      </p:to>
                                    </p:set>
                                    <p:animEffect transition="in" filter="box(out)">
                                      <p:cBhvr>
                                        <p:cTn id="22" dur="500"/>
                                        <p:tgtEl>
                                          <p:spTgt spid="27653"/>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7654"/>
                                        </p:tgtEl>
                                        <p:attrNameLst>
                                          <p:attrName>style.visibility</p:attrName>
                                        </p:attrNameLst>
                                      </p:cBhvr>
                                      <p:to>
                                        <p:strVal val="visible"/>
                                      </p:to>
                                    </p:set>
                                    <p:animEffect transition="in" filter="box(in)">
                                      <p:cBhvr>
                                        <p:cTn id="27" dur="500"/>
                                        <p:tgtEl>
                                          <p:spTgt spid="27654"/>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nodeType="clickEffect">
                                  <p:stCondLst>
                                    <p:cond delay="0"/>
                                  </p:stCondLst>
                                  <p:childTnLst>
                                    <p:set>
                                      <p:cBhvr>
                                        <p:cTn id="31" dur="1" fill="hold">
                                          <p:stCondLst>
                                            <p:cond delay="0"/>
                                          </p:stCondLst>
                                        </p:cTn>
                                        <p:tgtEl>
                                          <p:spTgt spid="27655"/>
                                        </p:tgtEl>
                                        <p:attrNameLst>
                                          <p:attrName>style.visibility</p:attrName>
                                        </p:attrNameLst>
                                      </p:cBhvr>
                                      <p:to>
                                        <p:strVal val="visible"/>
                                      </p:to>
                                    </p:set>
                                    <p:animEffect transition="in" filter="box(out)">
                                      <p:cBhvr>
                                        <p:cTn id="32" dur="500"/>
                                        <p:tgtEl>
                                          <p:spTgt spid="27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263704" y="1076007"/>
            <a:ext cx="8686800" cy="1556411"/>
          </a:xfrm>
          <a:prstGeom prst="rect">
            <a:avLst/>
          </a:prstGeom>
          <a:noFill/>
          <a:ln w="9525">
            <a:noFill/>
            <a:miter lim="800000"/>
            <a:headEnd/>
            <a:tailEnd/>
          </a:ln>
        </p:spPr>
      </p:pic>
      <p:pic>
        <p:nvPicPr>
          <p:cNvPr id="28675" name="Picture 3"/>
          <p:cNvPicPr>
            <a:picLocks noChangeAspect="1" noChangeArrowheads="1"/>
          </p:cNvPicPr>
          <p:nvPr/>
        </p:nvPicPr>
        <p:blipFill>
          <a:blip r:embed="rId3" cstate="print"/>
          <a:srcRect/>
          <a:stretch>
            <a:fillRect/>
          </a:stretch>
        </p:blipFill>
        <p:spPr bwMode="auto">
          <a:xfrm>
            <a:off x="263704" y="2592801"/>
            <a:ext cx="8686800" cy="904661"/>
          </a:xfrm>
          <a:prstGeom prst="rect">
            <a:avLst/>
          </a:prstGeom>
          <a:noFill/>
          <a:ln w="9525">
            <a:noFill/>
            <a:miter lim="800000"/>
            <a:headEnd/>
            <a:tailEnd/>
          </a:ln>
        </p:spPr>
      </p:pic>
      <p:pic>
        <p:nvPicPr>
          <p:cNvPr id="28676" name="Picture 4"/>
          <p:cNvPicPr>
            <a:picLocks noChangeAspect="1" noChangeArrowheads="1"/>
          </p:cNvPicPr>
          <p:nvPr/>
        </p:nvPicPr>
        <p:blipFill>
          <a:blip r:embed="rId4" cstate="print"/>
          <a:srcRect/>
          <a:stretch>
            <a:fillRect/>
          </a:stretch>
        </p:blipFill>
        <p:spPr bwMode="auto">
          <a:xfrm>
            <a:off x="263704" y="3598664"/>
            <a:ext cx="8686800" cy="474279"/>
          </a:xfrm>
          <a:prstGeom prst="rect">
            <a:avLst/>
          </a:prstGeom>
          <a:noFill/>
          <a:ln w="9525">
            <a:noFill/>
            <a:miter lim="800000"/>
            <a:headEnd/>
            <a:tailEnd/>
          </a:ln>
        </p:spPr>
      </p:pic>
      <p:pic>
        <p:nvPicPr>
          <p:cNvPr id="28677" name="Picture 5"/>
          <p:cNvPicPr>
            <a:picLocks noChangeAspect="1" noChangeArrowheads="1"/>
          </p:cNvPicPr>
          <p:nvPr/>
        </p:nvPicPr>
        <p:blipFill>
          <a:blip r:embed="rId5" cstate="print"/>
          <a:srcRect/>
          <a:stretch>
            <a:fillRect/>
          </a:stretch>
        </p:blipFill>
        <p:spPr bwMode="auto">
          <a:xfrm>
            <a:off x="263704" y="4010237"/>
            <a:ext cx="8686800" cy="757840"/>
          </a:xfrm>
          <a:prstGeom prst="rect">
            <a:avLst/>
          </a:prstGeom>
          <a:noFill/>
          <a:ln w="9525">
            <a:noFill/>
            <a:miter lim="800000"/>
            <a:headEnd/>
            <a:tailEnd/>
          </a:ln>
        </p:spPr>
      </p:pic>
      <p:pic>
        <p:nvPicPr>
          <p:cNvPr id="28678" name="Picture 6"/>
          <p:cNvPicPr>
            <a:picLocks noChangeAspect="1" noChangeArrowheads="1"/>
          </p:cNvPicPr>
          <p:nvPr/>
        </p:nvPicPr>
        <p:blipFill>
          <a:blip r:embed="rId6" cstate="print"/>
          <a:srcRect/>
          <a:stretch>
            <a:fillRect/>
          </a:stretch>
        </p:blipFill>
        <p:spPr bwMode="auto">
          <a:xfrm>
            <a:off x="263704" y="5009400"/>
            <a:ext cx="8686800" cy="477647"/>
          </a:xfrm>
          <a:prstGeom prst="rect">
            <a:avLst/>
          </a:prstGeom>
          <a:noFill/>
          <a:ln w="9525">
            <a:noFill/>
            <a:miter lim="800000"/>
            <a:headEnd/>
            <a:tailEnd/>
          </a:ln>
        </p:spPr>
      </p:pic>
      <p:pic>
        <p:nvPicPr>
          <p:cNvPr id="28679" name="Picture 7"/>
          <p:cNvPicPr>
            <a:picLocks noChangeAspect="1" noChangeArrowheads="1"/>
          </p:cNvPicPr>
          <p:nvPr/>
        </p:nvPicPr>
        <p:blipFill>
          <a:blip r:embed="rId7" cstate="print"/>
          <a:srcRect/>
          <a:stretch>
            <a:fillRect/>
          </a:stretch>
        </p:blipFill>
        <p:spPr bwMode="auto">
          <a:xfrm>
            <a:off x="263704" y="5452723"/>
            <a:ext cx="8686800" cy="699470"/>
          </a:xfrm>
          <a:prstGeom prst="rect">
            <a:avLst/>
          </a:prstGeom>
          <a:noFill/>
          <a:ln w="9525">
            <a:noFill/>
            <a:miter lim="800000"/>
            <a:headEnd/>
            <a:tailEnd/>
          </a:ln>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box(in)">
                                      <p:cBhvr>
                                        <p:cTn id="7" dur="500"/>
                                        <p:tgtEl>
                                          <p:spTgt spid="2867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28675"/>
                                        </p:tgtEl>
                                        <p:attrNameLst>
                                          <p:attrName>style.visibility</p:attrName>
                                        </p:attrNameLst>
                                      </p:cBhvr>
                                      <p:to>
                                        <p:strVal val="visible"/>
                                      </p:to>
                                    </p:set>
                                    <p:animEffect transition="in" filter="box(out)">
                                      <p:cBhvr>
                                        <p:cTn id="12" dur="500"/>
                                        <p:tgtEl>
                                          <p:spTgt spid="2867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8676"/>
                                        </p:tgtEl>
                                        <p:attrNameLst>
                                          <p:attrName>style.visibility</p:attrName>
                                        </p:attrNameLst>
                                      </p:cBhvr>
                                      <p:to>
                                        <p:strVal val="visible"/>
                                      </p:to>
                                    </p:set>
                                    <p:animEffect transition="in" filter="box(in)">
                                      <p:cBhvr>
                                        <p:cTn id="17" dur="500"/>
                                        <p:tgtEl>
                                          <p:spTgt spid="2867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28677"/>
                                        </p:tgtEl>
                                        <p:attrNameLst>
                                          <p:attrName>style.visibility</p:attrName>
                                        </p:attrNameLst>
                                      </p:cBhvr>
                                      <p:to>
                                        <p:strVal val="visible"/>
                                      </p:to>
                                    </p:set>
                                    <p:animEffect transition="in" filter="box(out)">
                                      <p:cBhvr>
                                        <p:cTn id="22" dur="500"/>
                                        <p:tgtEl>
                                          <p:spTgt spid="2867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8678"/>
                                        </p:tgtEl>
                                        <p:attrNameLst>
                                          <p:attrName>style.visibility</p:attrName>
                                        </p:attrNameLst>
                                      </p:cBhvr>
                                      <p:to>
                                        <p:strVal val="visible"/>
                                      </p:to>
                                    </p:set>
                                    <p:animEffect transition="in" filter="box(in)">
                                      <p:cBhvr>
                                        <p:cTn id="27" dur="500"/>
                                        <p:tgtEl>
                                          <p:spTgt spid="2867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nodeType="clickEffect">
                                  <p:stCondLst>
                                    <p:cond delay="0"/>
                                  </p:stCondLst>
                                  <p:childTnLst>
                                    <p:set>
                                      <p:cBhvr>
                                        <p:cTn id="31" dur="1" fill="hold">
                                          <p:stCondLst>
                                            <p:cond delay="0"/>
                                          </p:stCondLst>
                                        </p:cTn>
                                        <p:tgtEl>
                                          <p:spTgt spid="28679"/>
                                        </p:tgtEl>
                                        <p:attrNameLst>
                                          <p:attrName>style.visibility</p:attrName>
                                        </p:attrNameLst>
                                      </p:cBhvr>
                                      <p:to>
                                        <p:strVal val="visible"/>
                                      </p:to>
                                    </p:set>
                                    <p:animEffect transition="in" filter="box(out)">
                                      <p:cBhvr>
                                        <p:cTn id="32" dur="500"/>
                                        <p:tgtEl>
                                          <p:spTgt spid="286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My Background</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p:txBody>
          <a:bodyPr/>
          <a:lstStyle/>
          <a:p>
            <a:r>
              <a:rPr lang="en-US" dirty="0" smtClean="0"/>
              <a:t>A couple of degrees in engineering</a:t>
            </a:r>
          </a:p>
          <a:p>
            <a:r>
              <a:rPr lang="en-US" dirty="0" smtClean="0"/>
              <a:t>17 years of teaching at Arlington High School</a:t>
            </a:r>
          </a:p>
          <a:p>
            <a:r>
              <a:rPr lang="en-US" dirty="0" smtClean="0"/>
              <a:t>Courses have ranged from two year Algebra to AP Calculus (and beyond)</a:t>
            </a:r>
          </a:p>
          <a:p>
            <a:r>
              <a:rPr lang="en-US" dirty="0" smtClean="0"/>
              <a:t>Coordinator of the Math Department for the last five years (23 math courses, 25 math teachers but, who’s counting ;-)</a:t>
            </a:r>
          </a:p>
          <a:p>
            <a:r>
              <a:rPr lang="en-US" dirty="0" smtClean="0"/>
              <a:t>In 2005 started the Arlington Algebra Project</a:t>
            </a:r>
          </a:p>
          <a:p>
            <a:r>
              <a:rPr lang="en-US" dirty="0" smtClean="0"/>
              <a:t>In 2008 started </a:t>
            </a:r>
            <a:r>
              <a:rPr lang="en-US" dirty="0" err="1" smtClean="0">
                <a:hlinkClick r:id="rId2"/>
              </a:rPr>
              <a:t>eMathInstruction</a:t>
            </a:r>
            <a:endParaRPr lang="en-US" dirty="0" smtClean="0"/>
          </a:p>
          <a:p>
            <a:endParaRPr lang="en-US" dirty="0" smtClean="0"/>
          </a:p>
          <a:p>
            <a:endParaRPr lang="en-US"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Topics Not Tested</a:t>
            </a:r>
            <a:endParaRPr lang="en-US" dirty="0"/>
          </a:p>
        </p:txBody>
      </p:sp>
      <p:sp>
        <p:nvSpPr>
          <p:cNvPr id="3" name="TextBox 2"/>
          <p:cNvSpPr txBox="1"/>
          <p:nvPr/>
        </p:nvSpPr>
        <p:spPr>
          <a:xfrm>
            <a:off x="554804" y="2506894"/>
            <a:ext cx="7818634" cy="1477328"/>
          </a:xfrm>
          <a:prstGeom prst="rect">
            <a:avLst/>
          </a:prstGeom>
          <a:noFill/>
        </p:spPr>
        <p:txBody>
          <a:bodyPr wrap="square" rtlCol="0">
            <a:spAutoFit/>
          </a:bodyPr>
          <a:lstStyle/>
          <a:p>
            <a:r>
              <a:rPr lang="en-US" dirty="0" smtClean="0"/>
              <a:t>Sometimes the opacity of the NYSED testing regime is difficult to understand (and to live with). Even with the PARCC EOY Standards and with the NYSED clarifications, we are still left with many questions about what content will be tested and what content will not be tested. Let’s take a look at some topics not tested on the CC Algebra II Regents exam.</a:t>
            </a:r>
            <a:endParaRPr lang="en-US" dirty="0"/>
          </a:p>
        </p:txBody>
      </p:sp>
      <p:sp>
        <p:nvSpPr>
          <p:cNvPr id="4" name="TextBox 3"/>
          <p:cNvSpPr txBox="1"/>
          <p:nvPr/>
        </p:nvSpPr>
        <p:spPr>
          <a:xfrm>
            <a:off x="914400" y="4582274"/>
            <a:ext cx="7478779" cy="369332"/>
          </a:xfrm>
          <a:prstGeom prst="rect">
            <a:avLst/>
          </a:prstGeom>
          <a:noFill/>
        </p:spPr>
        <p:txBody>
          <a:bodyPr wrap="none" rtlCol="0">
            <a:spAutoFit/>
          </a:bodyPr>
          <a:lstStyle/>
          <a:p>
            <a:r>
              <a:rPr lang="en-US" b="1" dirty="0" smtClean="0">
                <a:hlinkClick r:id="rId2"/>
              </a:rPr>
              <a:t>Forum Post on Topics Not Tested on the CC Algebra II Regents Exam</a:t>
            </a:r>
            <a:endParaRPr lang="en-US"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087" y="1699462"/>
            <a:ext cx="8305800" cy="1143000"/>
          </a:xfrm>
        </p:spPr>
        <p:txBody>
          <a:bodyPr>
            <a:normAutofit fontScale="90000"/>
          </a:bodyPr>
          <a:lstStyle/>
          <a:p>
            <a:pPr lvl="0">
              <a:defRPr/>
            </a:pP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Some Data Gathering on the Importance of Counting</a:t>
            </a:r>
            <a:b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27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(An Observational Study)</a:t>
            </a:r>
            <a:endParaRPr lang="en-US" dirty="0"/>
          </a:p>
        </p:txBody>
      </p:sp>
      <p:sp>
        <p:nvSpPr>
          <p:cNvPr id="4" name="TextBox 3"/>
          <p:cNvSpPr txBox="1"/>
          <p:nvPr/>
        </p:nvSpPr>
        <p:spPr>
          <a:xfrm>
            <a:off x="406816" y="3671659"/>
            <a:ext cx="8192924" cy="646331"/>
          </a:xfrm>
          <a:prstGeom prst="rect">
            <a:avLst/>
          </a:prstGeom>
          <a:noFill/>
        </p:spPr>
        <p:txBody>
          <a:bodyPr wrap="square" rtlCol="0">
            <a:spAutoFit/>
          </a:bodyPr>
          <a:lstStyle/>
          <a:p>
            <a:r>
              <a:rPr lang="en-US" dirty="0" smtClean="0"/>
              <a:t>Please answer the questions on the current Socratic “quiz.” We will examine the results after some discussion of the probability and statistics standards.</a:t>
            </a:r>
            <a:endParaRPr lang="en-US" dirty="0"/>
          </a:p>
        </p:txBody>
      </p:sp>
      <p:sp>
        <p:nvSpPr>
          <p:cNvPr id="5" name="TextBox 4"/>
          <p:cNvSpPr txBox="1"/>
          <p:nvPr/>
        </p:nvSpPr>
        <p:spPr>
          <a:xfrm>
            <a:off x="1724054" y="4868134"/>
            <a:ext cx="5065810" cy="553998"/>
          </a:xfrm>
          <a:prstGeom prst="rect">
            <a:avLst/>
          </a:prstGeom>
          <a:noFill/>
        </p:spPr>
        <p:txBody>
          <a:bodyPr wrap="none" rtlCol="0">
            <a:spAutoFit/>
          </a:bodyPr>
          <a:lstStyle/>
          <a:p>
            <a:r>
              <a:rPr lang="en-US" sz="3000" dirty="0" smtClean="0">
                <a:latin typeface="Lucida Console" pitchFamily="49" charset="0"/>
                <a:cs typeface="Arial" pitchFamily="34" charset="0"/>
              </a:rPr>
              <a:t>Room Code:   1IEV8YLC</a:t>
            </a:r>
            <a:endParaRPr lang="en-US" sz="3000" dirty="0">
              <a:latin typeface="Lucida Console" pitchFamily="49" charset="0"/>
              <a:cs typeface="Arial" pitchFamily="34" charset="0"/>
            </a:endParaRPr>
          </a:p>
        </p:txBody>
      </p:sp>
    </p:spTree>
  </p:cSld>
  <p:clrMapOvr>
    <a:masterClrMapping/>
  </p:clrMapOvr>
  <p:transition>
    <p:plu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6926" y="786281"/>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j-lt"/>
                <a:ea typeface="+mj-ea"/>
                <a:cs typeface="+mj-cs"/>
              </a:rPr>
              <a:t>The GAISE</a:t>
            </a:r>
            <a:r>
              <a:rPr kumimoji="0" lang="en-US" sz="5000" b="1" i="0" u="none" strike="noStrike" kern="1200" cap="none" spc="0" normalizeH="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j-lt"/>
                <a:ea typeface="+mj-ea"/>
                <a:cs typeface="+mj-cs"/>
              </a:rPr>
              <a:t> Report/Framework</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pic>
        <p:nvPicPr>
          <p:cNvPr id="3" name="Content Placeholder 3" descr="GAISEPreK-12cover.jpg"/>
          <p:cNvPicPr>
            <a:picLocks noChangeAspect="1"/>
          </p:cNvPicPr>
          <p:nvPr/>
        </p:nvPicPr>
        <p:blipFill>
          <a:blip r:embed="rId2" cstate="print"/>
          <a:stretch>
            <a:fillRect/>
          </a:stretch>
        </p:blipFill>
        <p:spPr>
          <a:xfrm>
            <a:off x="1154131" y="2429297"/>
            <a:ext cx="4455104" cy="3416698"/>
          </a:xfrm>
          <a:prstGeom prst="rect">
            <a:avLst/>
          </a:prstGeom>
        </p:spPr>
      </p:pic>
      <p:pic>
        <p:nvPicPr>
          <p:cNvPr id="30722" name="Picture 2"/>
          <p:cNvPicPr>
            <a:picLocks noChangeAspect="1" noChangeArrowheads="1"/>
          </p:cNvPicPr>
          <p:nvPr/>
        </p:nvPicPr>
        <p:blipFill>
          <a:blip r:embed="rId3" cstate="print"/>
          <a:srcRect/>
          <a:stretch>
            <a:fillRect/>
          </a:stretch>
        </p:blipFill>
        <p:spPr bwMode="auto">
          <a:xfrm>
            <a:off x="5936271" y="1910994"/>
            <a:ext cx="2094854" cy="4382410"/>
          </a:xfrm>
          <a:prstGeom prst="rect">
            <a:avLst/>
          </a:prstGeom>
          <a:noFill/>
          <a:ln w="9525">
            <a:noFill/>
            <a:miter lim="800000"/>
            <a:headEnd/>
            <a:tailEnd/>
          </a:ln>
        </p:spPr>
      </p:pic>
    </p:spTree>
  </p:cSld>
  <p:clrMapOvr>
    <a:masterClrMapping/>
  </p:clrMapOvr>
  <p:transition>
    <p:plus/>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0070" y="847926"/>
            <a:ext cx="8995026"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a typeface="+mj-ea"/>
                <a:cs typeface="+mj-cs"/>
              </a:rPr>
              <a:t>Some Key Pieces from Our GAISE Reading</a:t>
            </a: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pic>
        <p:nvPicPr>
          <p:cNvPr id="31746" name="Picture 2"/>
          <p:cNvPicPr>
            <a:picLocks noChangeAspect="1" noChangeArrowheads="1"/>
          </p:cNvPicPr>
          <p:nvPr/>
        </p:nvPicPr>
        <p:blipFill>
          <a:blip r:embed="rId2" cstate="print"/>
          <a:srcRect/>
          <a:stretch>
            <a:fillRect/>
          </a:stretch>
        </p:blipFill>
        <p:spPr bwMode="auto">
          <a:xfrm>
            <a:off x="1884130" y="1859144"/>
            <a:ext cx="4948184" cy="4297430"/>
          </a:xfrm>
          <a:prstGeom prst="rect">
            <a:avLst/>
          </a:prstGeom>
          <a:noFill/>
          <a:ln w="9525">
            <a:noFill/>
            <a:miter lim="800000"/>
            <a:headEnd/>
            <a:tailEnd/>
          </a:ln>
        </p:spPr>
      </p:pic>
      <p:pic>
        <p:nvPicPr>
          <p:cNvPr id="31747" name="Picture 3"/>
          <p:cNvPicPr>
            <a:picLocks noChangeAspect="1" noChangeArrowheads="1"/>
          </p:cNvPicPr>
          <p:nvPr/>
        </p:nvPicPr>
        <p:blipFill>
          <a:blip r:embed="rId3" cstate="print"/>
          <a:srcRect/>
          <a:stretch>
            <a:fillRect/>
          </a:stretch>
        </p:blipFill>
        <p:spPr bwMode="auto">
          <a:xfrm>
            <a:off x="2320675" y="1624423"/>
            <a:ext cx="3886200" cy="4883150"/>
          </a:xfrm>
          <a:prstGeom prst="rect">
            <a:avLst/>
          </a:prstGeom>
          <a:noFill/>
          <a:ln w="9525">
            <a:noFill/>
            <a:miter lim="800000"/>
            <a:headEnd/>
            <a:tailEnd/>
          </a:ln>
        </p:spPr>
      </p:pic>
      <p:pic>
        <p:nvPicPr>
          <p:cNvPr id="31748" name="Picture 4"/>
          <p:cNvPicPr>
            <a:picLocks noChangeAspect="1" noChangeArrowheads="1"/>
          </p:cNvPicPr>
          <p:nvPr/>
        </p:nvPicPr>
        <p:blipFill>
          <a:blip r:embed="rId4" cstate="print"/>
          <a:srcRect/>
          <a:stretch>
            <a:fillRect/>
          </a:stretch>
        </p:blipFill>
        <p:spPr bwMode="auto">
          <a:xfrm>
            <a:off x="2319929" y="1643865"/>
            <a:ext cx="4381604" cy="4777268"/>
          </a:xfrm>
          <a:prstGeom prst="rect">
            <a:avLst/>
          </a:prstGeom>
          <a:noFill/>
          <a:ln w="9525">
            <a:noFill/>
            <a:miter lim="800000"/>
            <a:headEnd/>
            <a:tailEnd/>
          </a:ln>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box(in)">
                                      <p:cBhvr>
                                        <p:cTn id="7" dur="500"/>
                                        <p:tgtEl>
                                          <p:spTgt spid="3174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2" fill="hold" nodeType="clickEffect">
                                  <p:stCondLst>
                                    <p:cond delay="0"/>
                                  </p:stCondLst>
                                  <p:childTnLst>
                                    <p:anim calcmode="lin" valueType="num">
                                      <p:cBhvr additive="base">
                                        <p:cTn id="11" dur="500"/>
                                        <p:tgtEl>
                                          <p:spTgt spid="31746"/>
                                        </p:tgtEl>
                                        <p:attrNameLst>
                                          <p:attrName>ppt_x</p:attrName>
                                        </p:attrNameLst>
                                      </p:cBhvr>
                                      <p:tavLst>
                                        <p:tav tm="0">
                                          <p:val>
                                            <p:strVal val="ppt_x"/>
                                          </p:val>
                                        </p:tav>
                                        <p:tav tm="100000">
                                          <p:val>
                                            <p:strVal val="1+ppt_w/2"/>
                                          </p:val>
                                        </p:tav>
                                      </p:tavLst>
                                    </p:anim>
                                    <p:anim calcmode="lin" valueType="num">
                                      <p:cBhvr additive="base">
                                        <p:cTn id="12" dur="500"/>
                                        <p:tgtEl>
                                          <p:spTgt spid="31746"/>
                                        </p:tgtEl>
                                        <p:attrNameLst>
                                          <p:attrName>ppt_y</p:attrName>
                                        </p:attrNameLst>
                                      </p:cBhvr>
                                      <p:tavLst>
                                        <p:tav tm="0">
                                          <p:val>
                                            <p:strVal val="ppt_y"/>
                                          </p:val>
                                        </p:tav>
                                        <p:tav tm="100000">
                                          <p:val>
                                            <p:strVal val="ppt_y"/>
                                          </p:val>
                                        </p:tav>
                                      </p:tavLst>
                                    </p:anim>
                                    <p:set>
                                      <p:cBhvr>
                                        <p:cTn id="13" dur="1" fill="hold">
                                          <p:stCondLst>
                                            <p:cond delay="499"/>
                                          </p:stCondLst>
                                        </p:cTn>
                                        <p:tgtEl>
                                          <p:spTgt spid="3174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31747"/>
                                        </p:tgtEl>
                                        <p:attrNameLst>
                                          <p:attrName>style.visibility</p:attrName>
                                        </p:attrNameLst>
                                      </p:cBhvr>
                                      <p:to>
                                        <p:strVal val="visible"/>
                                      </p:to>
                                    </p:set>
                                    <p:animEffect transition="in" filter="box(in)">
                                      <p:cBhvr>
                                        <p:cTn id="18" dur="500"/>
                                        <p:tgtEl>
                                          <p:spTgt spid="3174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xit" presetSubtype="2" fill="hold" nodeType="clickEffect">
                                  <p:stCondLst>
                                    <p:cond delay="0"/>
                                  </p:stCondLst>
                                  <p:childTnLst>
                                    <p:anim calcmode="lin" valueType="num">
                                      <p:cBhvr additive="base">
                                        <p:cTn id="22" dur="500"/>
                                        <p:tgtEl>
                                          <p:spTgt spid="31747"/>
                                        </p:tgtEl>
                                        <p:attrNameLst>
                                          <p:attrName>ppt_x</p:attrName>
                                        </p:attrNameLst>
                                      </p:cBhvr>
                                      <p:tavLst>
                                        <p:tav tm="0">
                                          <p:val>
                                            <p:strVal val="ppt_x"/>
                                          </p:val>
                                        </p:tav>
                                        <p:tav tm="100000">
                                          <p:val>
                                            <p:strVal val="1+ppt_w/2"/>
                                          </p:val>
                                        </p:tav>
                                      </p:tavLst>
                                    </p:anim>
                                    <p:anim calcmode="lin" valueType="num">
                                      <p:cBhvr additive="base">
                                        <p:cTn id="23" dur="500"/>
                                        <p:tgtEl>
                                          <p:spTgt spid="31747"/>
                                        </p:tgtEl>
                                        <p:attrNameLst>
                                          <p:attrName>ppt_y</p:attrName>
                                        </p:attrNameLst>
                                      </p:cBhvr>
                                      <p:tavLst>
                                        <p:tav tm="0">
                                          <p:val>
                                            <p:strVal val="ppt_y"/>
                                          </p:val>
                                        </p:tav>
                                        <p:tav tm="100000">
                                          <p:val>
                                            <p:strVal val="ppt_y"/>
                                          </p:val>
                                        </p:tav>
                                      </p:tavLst>
                                    </p:anim>
                                    <p:set>
                                      <p:cBhvr>
                                        <p:cTn id="24" dur="1" fill="hold">
                                          <p:stCondLst>
                                            <p:cond delay="499"/>
                                          </p:stCondLst>
                                        </p:cTn>
                                        <p:tgtEl>
                                          <p:spTgt spid="3174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31748"/>
                                        </p:tgtEl>
                                        <p:attrNameLst>
                                          <p:attrName>style.visibility</p:attrName>
                                        </p:attrNameLst>
                                      </p:cBhvr>
                                      <p:to>
                                        <p:strVal val="visible"/>
                                      </p:to>
                                    </p:set>
                                    <p:animEffect transition="in" filter="box(in)">
                                      <p:cBhvr>
                                        <p:cTn id="29" dur="5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0910" y="939466"/>
            <a:ext cx="8305800" cy="834982"/>
          </a:xfrm>
        </p:spPr>
        <p:txBody>
          <a:bodyPr>
            <a:normAutofit fontScale="90000"/>
          </a:bodyPr>
          <a:lstStyle/>
          <a:p>
            <a:pPr lvl="0">
              <a:defRPr/>
            </a:pP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Nature of Variability</a:t>
            </a:r>
            <a:b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en-US" sz="2800" dirty="0"/>
          </a:p>
        </p:txBody>
      </p:sp>
      <p:sp>
        <p:nvSpPr>
          <p:cNvPr id="4" name="Rectangle 3"/>
          <p:cNvSpPr/>
          <p:nvPr/>
        </p:nvSpPr>
        <p:spPr>
          <a:xfrm>
            <a:off x="1086416" y="1385677"/>
            <a:ext cx="6699563" cy="369332"/>
          </a:xfrm>
          <a:prstGeom prst="rect">
            <a:avLst/>
          </a:prstGeom>
        </p:spPr>
        <p:txBody>
          <a:bodyPr wrap="square">
            <a:spAutoFit/>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(as told through the lens of a 4</a:t>
            </a:r>
            <a:r>
              <a:rPr lang="en-US" b="1" baseline="30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grade science fair project)</a:t>
            </a:r>
            <a:endParaRPr lang="en-US" dirty="0"/>
          </a:p>
        </p:txBody>
      </p:sp>
      <p:pic>
        <p:nvPicPr>
          <p:cNvPr id="5" name="Picture 4" descr="image (7).jpeg"/>
          <p:cNvPicPr/>
          <p:nvPr/>
        </p:nvPicPr>
        <p:blipFill>
          <a:blip r:embed="rId2" cstate="print"/>
          <a:stretch>
            <a:fillRect/>
          </a:stretch>
        </p:blipFill>
        <p:spPr>
          <a:xfrm>
            <a:off x="1073749" y="1932392"/>
            <a:ext cx="4425315" cy="3319145"/>
          </a:xfrm>
          <a:prstGeom prst="rect">
            <a:avLst/>
          </a:prstGeom>
        </p:spPr>
      </p:pic>
      <p:sp>
        <p:nvSpPr>
          <p:cNvPr id="6" name="TextBox 5"/>
          <p:cNvSpPr txBox="1"/>
          <p:nvPr/>
        </p:nvSpPr>
        <p:spPr>
          <a:xfrm>
            <a:off x="5894874" y="3060071"/>
            <a:ext cx="2977522" cy="830997"/>
          </a:xfrm>
          <a:prstGeom prst="rect">
            <a:avLst/>
          </a:prstGeom>
          <a:noFill/>
        </p:spPr>
        <p:txBody>
          <a:bodyPr wrap="square" rtlCol="0">
            <a:spAutoFit/>
          </a:bodyPr>
          <a:lstStyle/>
          <a:p>
            <a:r>
              <a:rPr lang="en-US" sz="2400" dirty="0" smtClean="0"/>
              <a:t>How fast does a ball roll down a hill?</a:t>
            </a:r>
            <a:endParaRPr lang="en-US" sz="2400" dirty="0"/>
          </a:p>
        </p:txBody>
      </p:sp>
      <p:sp>
        <p:nvSpPr>
          <p:cNvPr id="7" name="Rectangle 6"/>
          <p:cNvSpPr/>
          <p:nvPr/>
        </p:nvSpPr>
        <p:spPr>
          <a:xfrm>
            <a:off x="6377230" y="1908080"/>
            <a:ext cx="156812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Max</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8" name="Picture 7" descr="image (8).jpeg"/>
          <p:cNvPicPr/>
          <p:nvPr/>
        </p:nvPicPr>
        <p:blipFill>
          <a:blip r:embed="rId3" cstate="print"/>
          <a:stretch>
            <a:fillRect/>
          </a:stretch>
        </p:blipFill>
        <p:spPr>
          <a:xfrm>
            <a:off x="6047715" y="4058192"/>
            <a:ext cx="2375810" cy="1782216"/>
          </a:xfrm>
          <a:prstGeom prst="rect">
            <a:avLst/>
          </a:prstGeom>
        </p:spPr>
      </p:pic>
      <p:pic>
        <p:nvPicPr>
          <p:cNvPr id="10" name="Picture 9" descr="image (6).jpeg"/>
          <p:cNvPicPr/>
          <p:nvPr/>
        </p:nvPicPr>
        <p:blipFill>
          <a:blip r:embed="rId4" cstate="print"/>
          <a:stretch>
            <a:fillRect/>
          </a:stretch>
        </p:blipFill>
        <p:spPr>
          <a:xfrm>
            <a:off x="1288419" y="3870124"/>
            <a:ext cx="2372209" cy="1779238"/>
          </a:xfrm>
          <a:prstGeom prst="rect">
            <a:avLst/>
          </a:prstGeom>
        </p:spPr>
      </p:pic>
      <p:pic>
        <p:nvPicPr>
          <p:cNvPr id="11" name="Picture 10" descr="image (4).jpeg"/>
          <p:cNvPicPr/>
          <p:nvPr/>
        </p:nvPicPr>
        <p:blipFill>
          <a:blip r:embed="rId5" cstate="print"/>
          <a:stretch>
            <a:fillRect/>
          </a:stretch>
        </p:blipFill>
        <p:spPr>
          <a:xfrm>
            <a:off x="5278170" y="2136669"/>
            <a:ext cx="3166305" cy="2374564"/>
          </a:xfrm>
          <a:prstGeom prst="rect">
            <a:avLst/>
          </a:prstGeom>
        </p:spPr>
      </p:pic>
      <p:pic>
        <p:nvPicPr>
          <p:cNvPr id="70659" name="Picture 3"/>
          <p:cNvPicPr>
            <a:picLocks noChangeAspect="1" noChangeArrowheads="1"/>
          </p:cNvPicPr>
          <p:nvPr/>
        </p:nvPicPr>
        <p:blipFill>
          <a:blip r:embed="rId6" cstate="print"/>
          <a:srcRect/>
          <a:stretch>
            <a:fillRect/>
          </a:stretch>
        </p:blipFill>
        <p:spPr bwMode="auto">
          <a:xfrm>
            <a:off x="497942" y="1870365"/>
            <a:ext cx="4398318" cy="1849760"/>
          </a:xfrm>
          <a:prstGeom prst="rect">
            <a:avLst/>
          </a:prstGeom>
          <a:noFill/>
          <a:ln w="9525">
            <a:noFill/>
            <a:miter lim="800000"/>
            <a:headEnd/>
            <a:tailEnd/>
          </a:ln>
        </p:spPr>
      </p:pic>
      <p:pic>
        <p:nvPicPr>
          <p:cNvPr id="70660" name="Picture 4"/>
          <p:cNvPicPr>
            <a:picLocks noChangeAspect="1" noChangeArrowheads="1"/>
          </p:cNvPicPr>
          <p:nvPr/>
        </p:nvPicPr>
        <p:blipFill>
          <a:blip r:embed="rId7" cstate="print"/>
          <a:srcRect/>
          <a:stretch>
            <a:fillRect/>
          </a:stretch>
        </p:blipFill>
        <p:spPr bwMode="auto">
          <a:xfrm>
            <a:off x="4034827" y="4708984"/>
            <a:ext cx="2728111" cy="1596565"/>
          </a:xfrm>
          <a:prstGeom prst="rect">
            <a:avLst/>
          </a:prstGeom>
          <a:noFill/>
          <a:ln w="9525">
            <a:noFill/>
            <a:miter lim="800000"/>
            <a:headEnd/>
            <a:tailEnd/>
          </a:ln>
        </p:spPr>
      </p:pic>
      <p:sp>
        <p:nvSpPr>
          <p:cNvPr id="14" name="Rectangle 13"/>
          <p:cNvSpPr/>
          <p:nvPr/>
        </p:nvSpPr>
        <p:spPr>
          <a:xfrm>
            <a:off x="1157594" y="5502175"/>
            <a:ext cx="7046095" cy="707886"/>
          </a:xfrm>
          <a:prstGeom prst="rect">
            <a:avLst/>
          </a:prstGeom>
          <a:noFill/>
        </p:spPr>
        <p:txBody>
          <a:bodyPr wrap="none" lIns="91440" tIns="45720" rIns="91440" bIns="45720">
            <a:spAutoFit/>
          </a:bodyPr>
          <a:lstStyle/>
          <a:p>
            <a:pPr algn="ctr"/>
            <a:r>
              <a:rPr lang="en-US"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Four Types of Variability</a:t>
            </a:r>
            <a:endParaRPr lang="en-US"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5" name="Rectangle 14"/>
          <p:cNvSpPr/>
          <p:nvPr/>
        </p:nvSpPr>
        <p:spPr>
          <a:xfrm>
            <a:off x="1068846" y="5620000"/>
            <a:ext cx="7205499" cy="630942"/>
          </a:xfrm>
          <a:prstGeom prst="rect">
            <a:avLst/>
          </a:prstGeom>
          <a:noFill/>
        </p:spPr>
        <p:txBody>
          <a:bodyPr wrap="none" lIns="91440" tIns="45720" rIns="91440" bIns="45720">
            <a:spAutoFit/>
          </a:bodyPr>
          <a:lstStyle/>
          <a:p>
            <a:pPr algn="ctr"/>
            <a:r>
              <a:rPr lang="en-US" sz="35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1. </a:t>
            </a:r>
            <a:r>
              <a:rPr lang="en-US" sz="35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Observational or Measurement</a:t>
            </a:r>
            <a:endParaRPr lang="en-US" sz="35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6" name="Rectangle 15"/>
          <p:cNvSpPr/>
          <p:nvPr/>
        </p:nvSpPr>
        <p:spPr>
          <a:xfrm>
            <a:off x="2367268" y="5638107"/>
            <a:ext cx="4554324" cy="630942"/>
          </a:xfrm>
          <a:prstGeom prst="rect">
            <a:avLst/>
          </a:prstGeom>
          <a:noFill/>
        </p:spPr>
        <p:txBody>
          <a:bodyPr wrap="none" lIns="91440" tIns="45720" rIns="91440" bIns="45720">
            <a:spAutoFit/>
          </a:bodyPr>
          <a:lstStyle/>
          <a:p>
            <a:pPr algn="ctr"/>
            <a:r>
              <a:rPr lang="en-US" sz="35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2. Natural Variability</a:t>
            </a:r>
            <a:endParaRPr lang="en-US" sz="35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7" name="Rectangle 16"/>
          <p:cNvSpPr/>
          <p:nvPr/>
        </p:nvSpPr>
        <p:spPr>
          <a:xfrm>
            <a:off x="2118235" y="5665267"/>
            <a:ext cx="4690258" cy="630942"/>
          </a:xfrm>
          <a:prstGeom prst="rect">
            <a:avLst/>
          </a:prstGeom>
          <a:noFill/>
        </p:spPr>
        <p:txBody>
          <a:bodyPr wrap="none" lIns="91440" tIns="45720" rIns="91440" bIns="45720">
            <a:spAutoFit/>
          </a:bodyPr>
          <a:lstStyle/>
          <a:p>
            <a:pPr algn="ctr"/>
            <a:r>
              <a:rPr lang="en-US" sz="35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3. Induced Variability</a:t>
            </a:r>
            <a:endParaRPr lang="en-US" sz="35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8" name="Rectangle 17"/>
          <p:cNvSpPr/>
          <p:nvPr/>
        </p:nvSpPr>
        <p:spPr>
          <a:xfrm>
            <a:off x="2339859" y="5665268"/>
            <a:ext cx="4518609" cy="630942"/>
          </a:xfrm>
          <a:prstGeom prst="rect">
            <a:avLst/>
          </a:prstGeom>
          <a:noFill/>
        </p:spPr>
        <p:txBody>
          <a:bodyPr wrap="none" lIns="91440" tIns="45720" rIns="91440" bIns="45720">
            <a:spAutoFit/>
          </a:bodyPr>
          <a:lstStyle/>
          <a:p>
            <a:pPr algn="ctr"/>
            <a:r>
              <a:rPr lang="en-US" sz="35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4. Sample Variability</a:t>
            </a:r>
            <a:endParaRPr lang="en-US" sz="35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1"/>
                                          </p:val>
                                        </p:tav>
                                        <p:tav tm="100000">
                                          <p:val>
                                            <p:strVal val="#ppt_x"/>
                                          </p:val>
                                        </p:tav>
                                      </p:tavLst>
                                    </p:anim>
                                    <p:anim calcmode="lin" valueType="num">
                                      <p:cBhvr>
                                        <p:cTn id="9"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0-#ppt_w/2"/>
                                          </p:val>
                                        </p:tav>
                                        <p:tav tm="100000">
                                          <p:val>
                                            <p:strVal val="#ppt_x"/>
                                          </p:val>
                                        </p:tav>
                                      </p:tavLst>
                                    </p:anim>
                                    <p:anim calcmode="lin" valueType="num">
                                      <p:cBhvr additive="base">
                                        <p:cTn id="15"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0-#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9" presetClass="entr" presetSubtype="1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2000" fill="hold"/>
                                        <p:tgtEl>
                                          <p:spTgt spid="6"/>
                                        </p:tgtEl>
                                        <p:attrNameLst>
                                          <p:attrName>ppt_w</p:attrName>
                                        </p:attrNameLst>
                                      </p:cBhvr>
                                      <p:tavLst>
                                        <p:tav tm="0" fmla="#ppt_w*sin(2.5*pi*$)">
                                          <p:val>
                                            <p:fltVal val="0"/>
                                          </p:val>
                                        </p:tav>
                                        <p:tav tm="100000">
                                          <p:val>
                                            <p:fltVal val="1"/>
                                          </p:val>
                                        </p:tav>
                                      </p:tavLst>
                                    </p:anim>
                                    <p:anim calcmode="lin" valueType="num">
                                      <p:cBhvr>
                                        <p:cTn id="27"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xit" presetSubtype="2" fill="hold" nodeType="clickEffect">
                                  <p:stCondLst>
                                    <p:cond delay="0"/>
                                  </p:stCondLst>
                                  <p:childTnLst>
                                    <p:anim calcmode="lin" valueType="num">
                                      <p:cBhvr additive="base">
                                        <p:cTn id="37" dur="500"/>
                                        <p:tgtEl>
                                          <p:spTgt spid="5"/>
                                        </p:tgtEl>
                                        <p:attrNameLst>
                                          <p:attrName>ppt_x</p:attrName>
                                        </p:attrNameLst>
                                      </p:cBhvr>
                                      <p:tavLst>
                                        <p:tav tm="0">
                                          <p:val>
                                            <p:strVal val="ppt_x"/>
                                          </p:val>
                                        </p:tav>
                                        <p:tav tm="100000">
                                          <p:val>
                                            <p:strVal val="1+ppt_w/2"/>
                                          </p:val>
                                        </p:tav>
                                      </p:tavLst>
                                    </p:anim>
                                    <p:anim calcmode="lin" valueType="num">
                                      <p:cBhvr additive="base">
                                        <p:cTn id="38" dur="500"/>
                                        <p:tgtEl>
                                          <p:spTgt spid="5"/>
                                        </p:tgtEl>
                                        <p:attrNameLst>
                                          <p:attrName>ppt_y</p:attrName>
                                        </p:attrNameLst>
                                      </p:cBhvr>
                                      <p:tavLst>
                                        <p:tav tm="0">
                                          <p:val>
                                            <p:strVal val="ppt_y"/>
                                          </p:val>
                                        </p:tav>
                                        <p:tav tm="100000">
                                          <p:val>
                                            <p:strVal val="ppt_y"/>
                                          </p:val>
                                        </p:tav>
                                      </p:tavLst>
                                    </p:anim>
                                    <p:set>
                                      <p:cBhvr>
                                        <p:cTn id="39" dur="1" fill="hold">
                                          <p:stCondLst>
                                            <p:cond delay="499"/>
                                          </p:stCondLst>
                                        </p:cTn>
                                        <p:tgtEl>
                                          <p:spTgt spid="5"/>
                                        </p:tgtEl>
                                        <p:attrNameLst>
                                          <p:attrName>style.visibility</p:attrName>
                                        </p:attrNameLst>
                                      </p:cBhvr>
                                      <p:to>
                                        <p:strVal val="hidden"/>
                                      </p:to>
                                    </p:set>
                                  </p:childTnLst>
                                </p:cTn>
                              </p:par>
                              <p:par>
                                <p:cTn id="40" presetID="2" presetClass="exit" presetSubtype="2" fill="hold" grpId="1" nodeType="withEffect">
                                  <p:stCondLst>
                                    <p:cond delay="0"/>
                                  </p:stCondLst>
                                  <p:childTnLst>
                                    <p:anim calcmode="lin" valueType="num">
                                      <p:cBhvr additive="base">
                                        <p:cTn id="41" dur="500"/>
                                        <p:tgtEl>
                                          <p:spTgt spid="7"/>
                                        </p:tgtEl>
                                        <p:attrNameLst>
                                          <p:attrName>ppt_x</p:attrName>
                                        </p:attrNameLst>
                                      </p:cBhvr>
                                      <p:tavLst>
                                        <p:tav tm="0">
                                          <p:val>
                                            <p:strVal val="ppt_x"/>
                                          </p:val>
                                        </p:tav>
                                        <p:tav tm="100000">
                                          <p:val>
                                            <p:strVal val="1+ppt_w/2"/>
                                          </p:val>
                                        </p:tav>
                                      </p:tavLst>
                                    </p:anim>
                                    <p:anim calcmode="lin" valueType="num">
                                      <p:cBhvr additive="base">
                                        <p:cTn id="42" dur="500"/>
                                        <p:tgtEl>
                                          <p:spTgt spid="7"/>
                                        </p:tgtEl>
                                        <p:attrNameLst>
                                          <p:attrName>ppt_y</p:attrName>
                                        </p:attrNameLst>
                                      </p:cBhvr>
                                      <p:tavLst>
                                        <p:tav tm="0">
                                          <p:val>
                                            <p:strVal val="ppt_y"/>
                                          </p:val>
                                        </p:tav>
                                        <p:tav tm="100000">
                                          <p:val>
                                            <p:strVal val="ppt_y"/>
                                          </p:val>
                                        </p:tav>
                                      </p:tavLst>
                                    </p:anim>
                                    <p:set>
                                      <p:cBhvr>
                                        <p:cTn id="43" dur="1" fill="hold">
                                          <p:stCondLst>
                                            <p:cond delay="499"/>
                                          </p:stCondLst>
                                        </p:cTn>
                                        <p:tgtEl>
                                          <p:spTgt spid="7"/>
                                        </p:tgtEl>
                                        <p:attrNameLst>
                                          <p:attrName>style.visibility</p:attrName>
                                        </p:attrNameLst>
                                      </p:cBhvr>
                                      <p:to>
                                        <p:strVal val="hidden"/>
                                      </p:to>
                                    </p:set>
                                  </p:childTnLst>
                                </p:cTn>
                              </p:par>
                              <p:par>
                                <p:cTn id="44" presetID="2" presetClass="exit" presetSubtype="2" fill="hold" grpId="1" nodeType="withEffect">
                                  <p:stCondLst>
                                    <p:cond delay="0"/>
                                  </p:stCondLst>
                                  <p:childTnLst>
                                    <p:anim calcmode="lin" valueType="num">
                                      <p:cBhvr additive="base">
                                        <p:cTn id="45" dur="500"/>
                                        <p:tgtEl>
                                          <p:spTgt spid="6"/>
                                        </p:tgtEl>
                                        <p:attrNameLst>
                                          <p:attrName>ppt_x</p:attrName>
                                        </p:attrNameLst>
                                      </p:cBhvr>
                                      <p:tavLst>
                                        <p:tav tm="0">
                                          <p:val>
                                            <p:strVal val="ppt_x"/>
                                          </p:val>
                                        </p:tav>
                                        <p:tav tm="100000">
                                          <p:val>
                                            <p:strVal val="1+ppt_w/2"/>
                                          </p:val>
                                        </p:tav>
                                      </p:tavLst>
                                    </p:anim>
                                    <p:anim calcmode="lin" valueType="num">
                                      <p:cBhvr additive="base">
                                        <p:cTn id="46" dur="500"/>
                                        <p:tgtEl>
                                          <p:spTgt spid="6"/>
                                        </p:tgtEl>
                                        <p:attrNameLst>
                                          <p:attrName>ppt_y</p:attrName>
                                        </p:attrNameLst>
                                      </p:cBhvr>
                                      <p:tavLst>
                                        <p:tav tm="0">
                                          <p:val>
                                            <p:strVal val="ppt_y"/>
                                          </p:val>
                                        </p:tav>
                                        <p:tav tm="100000">
                                          <p:val>
                                            <p:strVal val="ppt_y"/>
                                          </p:val>
                                        </p:tav>
                                      </p:tavLst>
                                    </p:anim>
                                    <p:set>
                                      <p:cBhvr>
                                        <p:cTn id="47" dur="1" fill="hold">
                                          <p:stCondLst>
                                            <p:cond delay="499"/>
                                          </p:stCondLst>
                                        </p:cTn>
                                        <p:tgtEl>
                                          <p:spTgt spid="6"/>
                                        </p:tgtEl>
                                        <p:attrNameLst>
                                          <p:attrName>style.visibility</p:attrName>
                                        </p:attrNameLst>
                                      </p:cBhvr>
                                      <p:to>
                                        <p:strVal val="hidden"/>
                                      </p:to>
                                    </p:set>
                                  </p:childTnLst>
                                </p:cTn>
                              </p:par>
                              <p:par>
                                <p:cTn id="48" presetID="2" presetClass="exit" presetSubtype="2" fill="hold" nodeType="withEffect">
                                  <p:stCondLst>
                                    <p:cond delay="0"/>
                                  </p:stCondLst>
                                  <p:childTnLst>
                                    <p:anim calcmode="lin" valueType="num">
                                      <p:cBhvr additive="base">
                                        <p:cTn id="49" dur="500"/>
                                        <p:tgtEl>
                                          <p:spTgt spid="8"/>
                                        </p:tgtEl>
                                        <p:attrNameLst>
                                          <p:attrName>ppt_x</p:attrName>
                                        </p:attrNameLst>
                                      </p:cBhvr>
                                      <p:tavLst>
                                        <p:tav tm="0">
                                          <p:val>
                                            <p:strVal val="ppt_x"/>
                                          </p:val>
                                        </p:tav>
                                        <p:tav tm="100000">
                                          <p:val>
                                            <p:strVal val="1+ppt_w/2"/>
                                          </p:val>
                                        </p:tav>
                                      </p:tavLst>
                                    </p:anim>
                                    <p:anim calcmode="lin" valueType="num">
                                      <p:cBhvr additive="base">
                                        <p:cTn id="50" dur="500"/>
                                        <p:tgtEl>
                                          <p:spTgt spid="8"/>
                                        </p:tgtEl>
                                        <p:attrNameLst>
                                          <p:attrName>ppt_y</p:attrName>
                                        </p:attrNameLst>
                                      </p:cBhvr>
                                      <p:tavLst>
                                        <p:tav tm="0">
                                          <p:val>
                                            <p:strVal val="ppt_y"/>
                                          </p:val>
                                        </p:tav>
                                        <p:tav tm="100000">
                                          <p:val>
                                            <p:strVal val="ppt_y"/>
                                          </p:val>
                                        </p:tav>
                                      </p:tavLst>
                                    </p:anim>
                                    <p:set>
                                      <p:cBhvr>
                                        <p:cTn id="51" dur="1" fill="hold">
                                          <p:stCondLst>
                                            <p:cond delay="499"/>
                                          </p:stCondLst>
                                        </p:cTn>
                                        <p:tgtEl>
                                          <p:spTgt spid="8"/>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wipe(down)">
                                      <p:cBhvr>
                                        <p:cTn id="56" dur="290">
                                          <p:stCondLst>
                                            <p:cond delay="0"/>
                                          </p:stCondLst>
                                        </p:cTn>
                                        <p:tgtEl>
                                          <p:spTgt spid="10"/>
                                        </p:tgtEl>
                                      </p:cBhvr>
                                    </p:animEffect>
                                    <p:anim calcmode="lin" valueType="num">
                                      <p:cBhvr>
                                        <p:cTn id="57" dur="911"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8" dur="332"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9" dur="332" tmFilter="0, 0; 0.125,0.2665; 0.25,0.4; 0.375,0.465; 0.5,0.5;  0.625,0.535; 0.75,0.6; 0.875,0.7335; 1,1">
                                          <p:stCondLst>
                                            <p:cond delay="332"/>
                                          </p:stCondLst>
                                        </p:cTn>
                                        <p:tgtEl>
                                          <p:spTgt spid="10"/>
                                        </p:tgtEl>
                                        <p:attrNameLst>
                                          <p:attrName>ppt_y</p:attrName>
                                        </p:attrNameLst>
                                      </p:cBhvr>
                                      <p:tavLst>
                                        <p:tav tm="0" fmla="#ppt_y-sin(pi*$)/9">
                                          <p:val>
                                            <p:fltVal val="0"/>
                                          </p:val>
                                        </p:tav>
                                        <p:tav tm="100000">
                                          <p:val>
                                            <p:fltVal val="1"/>
                                          </p:val>
                                        </p:tav>
                                      </p:tavLst>
                                    </p:anim>
                                    <p:anim calcmode="lin" valueType="num">
                                      <p:cBhvr>
                                        <p:cTn id="60" dur="166" tmFilter="0, 0; 0.125,0.2665; 0.25,0.4; 0.375,0.465; 0.5,0.5;  0.625,0.535; 0.75,0.6; 0.875,0.7335; 1,1">
                                          <p:stCondLst>
                                            <p:cond delay="662"/>
                                          </p:stCondLst>
                                        </p:cTn>
                                        <p:tgtEl>
                                          <p:spTgt spid="10"/>
                                        </p:tgtEl>
                                        <p:attrNameLst>
                                          <p:attrName>ppt_y</p:attrName>
                                        </p:attrNameLst>
                                      </p:cBhvr>
                                      <p:tavLst>
                                        <p:tav tm="0" fmla="#ppt_y-sin(pi*$)/27">
                                          <p:val>
                                            <p:fltVal val="0"/>
                                          </p:val>
                                        </p:tav>
                                        <p:tav tm="100000">
                                          <p:val>
                                            <p:fltVal val="1"/>
                                          </p:val>
                                        </p:tav>
                                      </p:tavLst>
                                    </p:anim>
                                    <p:anim calcmode="lin" valueType="num">
                                      <p:cBhvr>
                                        <p:cTn id="61" dur="82" tmFilter="0, 0; 0.125,0.2665; 0.25,0.4; 0.375,0.465; 0.5,0.5;  0.625,0.535; 0.75,0.6; 0.875,0.7335; 1,1">
                                          <p:stCondLst>
                                            <p:cond delay="828"/>
                                          </p:stCondLst>
                                        </p:cTn>
                                        <p:tgtEl>
                                          <p:spTgt spid="10"/>
                                        </p:tgtEl>
                                        <p:attrNameLst>
                                          <p:attrName>ppt_y</p:attrName>
                                        </p:attrNameLst>
                                      </p:cBhvr>
                                      <p:tavLst>
                                        <p:tav tm="0" fmla="#ppt_y-sin(pi*$)/81">
                                          <p:val>
                                            <p:fltVal val="0"/>
                                          </p:val>
                                        </p:tav>
                                        <p:tav tm="100000">
                                          <p:val>
                                            <p:fltVal val="1"/>
                                          </p:val>
                                        </p:tav>
                                      </p:tavLst>
                                    </p:anim>
                                    <p:animScale>
                                      <p:cBhvr>
                                        <p:cTn id="62" dur="13">
                                          <p:stCondLst>
                                            <p:cond delay="325"/>
                                          </p:stCondLst>
                                        </p:cTn>
                                        <p:tgtEl>
                                          <p:spTgt spid="10"/>
                                        </p:tgtEl>
                                      </p:cBhvr>
                                      <p:to x="100000" y="60000"/>
                                    </p:animScale>
                                    <p:animScale>
                                      <p:cBhvr>
                                        <p:cTn id="63" dur="83" decel="50000">
                                          <p:stCondLst>
                                            <p:cond delay="338"/>
                                          </p:stCondLst>
                                        </p:cTn>
                                        <p:tgtEl>
                                          <p:spTgt spid="10"/>
                                        </p:tgtEl>
                                      </p:cBhvr>
                                      <p:to x="100000" y="100000"/>
                                    </p:animScale>
                                    <p:animScale>
                                      <p:cBhvr>
                                        <p:cTn id="64" dur="13">
                                          <p:stCondLst>
                                            <p:cond delay="656"/>
                                          </p:stCondLst>
                                        </p:cTn>
                                        <p:tgtEl>
                                          <p:spTgt spid="10"/>
                                        </p:tgtEl>
                                      </p:cBhvr>
                                      <p:to x="100000" y="80000"/>
                                    </p:animScale>
                                    <p:animScale>
                                      <p:cBhvr>
                                        <p:cTn id="65" dur="83" decel="50000">
                                          <p:stCondLst>
                                            <p:cond delay="669"/>
                                          </p:stCondLst>
                                        </p:cTn>
                                        <p:tgtEl>
                                          <p:spTgt spid="10"/>
                                        </p:tgtEl>
                                      </p:cBhvr>
                                      <p:to x="100000" y="100000"/>
                                    </p:animScale>
                                    <p:animScale>
                                      <p:cBhvr>
                                        <p:cTn id="66" dur="13">
                                          <p:stCondLst>
                                            <p:cond delay="821"/>
                                          </p:stCondLst>
                                        </p:cTn>
                                        <p:tgtEl>
                                          <p:spTgt spid="10"/>
                                        </p:tgtEl>
                                      </p:cBhvr>
                                      <p:to x="100000" y="90000"/>
                                    </p:animScale>
                                    <p:animScale>
                                      <p:cBhvr>
                                        <p:cTn id="67" dur="83" decel="50000">
                                          <p:stCondLst>
                                            <p:cond delay="834"/>
                                          </p:stCondLst>
                                        </p:cTn>
                                        <p:tgtEl>
                                          <p:spTgt spid="10"/>
                                        </p:tgtEl>
                                      </p:cBhvr>
                                      <p:to x="100000" y="100000"/>
                                    </p:animScale>
                                    <p:animScale>
                                      <p:cBhvr>
                                        <p:cTn id="68" dur="13">
                                          <p:stCondLst>
                                            <p:cond delay="904"/>
                                          </p:stCondLst>
                                        </p:cTn>
                                        <p:tgtEl>
                                          <p:spTgt spid="10"/>
                                        </p:tgtEl>
                                      </p:cBhvr>
                                      <p:to x="100000" y="95000"/>
                                    </p:animScale>
                                    <p:animScale>
                                      <p:cBhvr>
                                        <p:cTn id="69" dur="83" decel="50000">
                                          <p:stCondLst>
                                            <p:cond delay="917"/>
                                          </p:stCondLst>
                                        </p:cTn>
                                        <p:tgtEl>
                                          <p:spTgt spid="10"/>
                                        </p:tgtEl>
                                      </p:cBhvr>
                                      <p:to x="100000" y="100000"/>
                                    </p:animScale>
                                  </p:childTnLst>
                                </p:cTn>
                              </p:par>
                            </p:childTnLst>
                          </p:cTn>
                        </p:par>
                      </p:childTnLst>
                    </p:cTn>
                  </p:par>
                  <p:par>
                    <p:cTn id="70" fill="hold">
                      <p:stCondLst>
                        <p:cond delay="indefinite"/>
                      </p:stCondLst>
                      <p:childTnLst>
                        <p:par>
                          <p:cTn id="71" fill="hold">
                            <p:stCondLst>
                              <p:cond delay="0"/>
                            </p:stCondLst>
                            <p:childTnLst>
                              <p:par>
                                <p:cTn id="72" presetID="31" presetClass="entr" presetSubtype="0" fill="hold" nodeType="clickEffect">
                                  <p:stCondLst>
                                    <p:cond delay="0"/>
                                  </p:stCondLst>
                                  <p:iterate type="lt">
                                    <p:tmPct val="5000"/>
                                  </p:iterate>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childTnLst>
                    </p:cTn>
                  </p:par>
                  <p:par>
                    <p:cTn id="78" fill="hold">
                      <p:stCondLst>
                        <p:cond delay="indefinite"/>
                      </p:stCondLst>
                      <p:childTnLst>
                        <p:par>
                          <p:cTn id="79" fill="hold">
                            <p:stCondLst>
                              <p:cond delay="0"/>
                            </p:stCondLst>
                            <p:childTnLst>
                              <p:par>
                                <p:cTn id="80" presetID="55" presetClass="entr" presetSubtype="0" fill="hold" nodeType="clickEffect">
                                  <p:stCondLst>
                                    <p:cond delay="0"/>
                                  </p:stCondLst>
                                  <p:childTnLst>
                                    <p:set>
                                      <p:cBhvr>
                                        <p:cTn id="81" dur="1" fill="hold">
                                          <p:stCondLst>
                                            <p:cond delay="0"/>
                                          </p:stCondLst>
                                        </p:cTn>
                                        <p:tgtEl>
                                          <p:spTgt spid="70659"/>
                                        </p:tgtEl>
                                        <p:attrNameLst>
                                          <p:attrName>style.visibility</p:attrName>
                                        </p:attrNameLst>
                                      </p:cBhvr>
                                      <p:to>
                                        <p:strVal val="visible"/>
                                      </p:to>
                                    </p:set>
                                    <p:anim calcmode="lin" valueType="num">
                                      <p:cBhvr>
                                        <p:cTn id="82" dur="1000" fill="hold"/>
                                        <p:tgtEl>
                                          <p:spTgt spid="70659"/>
                                        </p:tgtEl>
                                        <p:attrNameLst>
                                          <p:attrName>ppt_w</p:attrName>
                                        </p:attrNameLst>
                                      </p:cBhvr>
                                      <p:tavLst>
                                        <p:tav tm="0">
                                          <p:val>
                                            <p:strVal val="#ppt_w*0.70"/>
                                          </p:val>
                                        </p:tav>
                                        <p:tav tm="100000">
                                          <p:val>
                                            <p:strVal val="#ppt_w"/>
                                          </p:val>
                                        </p:tav>
                                      </p:tavLst>
                                    </p:anim>
                                    <p:anim calcmode="lin" valueType="num">
                                      <p:cBhvr>
                                        <p:cTn id="83" dur="1000" fill="hold"/>
                                        <p:tgtEl>
                                          <p:spTgt spid="70659"/>
                                        </p:tgtEl>
                                        <p:attrNameLst>
                                          <p:attrName>ppt_h</p:attrName>
                                        </p:attrNameLst>
                                      </p:cBhvr>
                                      <p:tavLst>
                                        <p:tav tm="0">
                                          <p:val>
                                            <p:strVal val="#ppt_h"/>
                                          </p:val>
                                        </p:tav>
                                        <p:tav tm="100000">
                                          <p:val>
                                            <p:strVal val="#ppt_h"/>
                                          </p:val>
                                        </p:tav>
                                      </p:tavLst>
                                    </p:anim>
                                    <p:animEffect transition="in" filter="fade">
                                      <p:cBhvr>
                                        <p:cTn id="84" dur="1000"/>
                                        <p:tgtEl>
                                          <p:spTgt spid="70659"/>
                                        </p:tgtEl>
                                      </p:cBhvr>
                                    </p:animEffect>
                                  </p:childTnLst>
                                </p:cTn>
                              </p:par>
                            </p:childTnLst>
                          </p:cTn>
                        </p:par>
                      </p:childTnLst>
                    </p:cTn>
                  </p:par>
                  <p:par>
                    <p:cTn id="85" fill="hold">
                      <p:stCondLst>
                        <p:cond delay="indefinite"/>
                      </p:stCondLst>
                      <p:childTnLst>
                        <p:par>
                          <p:cTn id="86" fill="hold">
                            <p:stCondLst>
                              <p:cond delay="0"/>
                            </p:stCondLst>
                            <p:childTnLst>
                              <p:par>
                                <p:cTn id="87" presetID="5" presetClass="entr" presetSubtype="10" fill="hold" nodeType="clickEffect">
                                  <p:stCondLst>
                                    <p:cond delay="0"/>
                                  </p:stCondLst>
                                  <p:childTnLst>
                                    <p:set>
                                      <p:cBhvr>
                                        <p:cTn id="88" dur="1" fill="hold">
                                          <p:stCondLst>
                                            <p:cond delay="0"/>
                                          </p:stCondLst>
                                        </p:cTn>
                                        <p:tgtEl>
                                          <p:spTgt spid="70660"/>
                                        </p:tgtEl>
                                        <p:attrNameLst>
                                          <p:attrName>style.visibility</p:attrName>
                                        </p:attrNameLst>
                                      </p:cBhvr>
                                      <p:to>
                                        <p:strVal val="visible"/>
                                      </p:to>
                                    </p:set>
                                    <p:animEffect transition="in" filter="checkerboard(across)">
                                      <p:cBhvr>
                                        <p:cTn id="89" dur="500"/>
                                        <p:tgtEl>
                                          <p:spTgt spid="70660"/>
                                        </p:tgtEl>
                                      </p:cBhvr>
                                    </p:animEffect>
                                  </p:childTnLst>
                                </p:cTn>
                              </p:par>
                            </p:childTnLst>
                          </p:cTn>
                        </p:par>
                      </p:childTnLst>
                    </p:cTn>
                  </p:par>
                  <p:par>
                    <p:cTn id="90" fill="hold">
                      <p:stCondLst>
                        <p:cond delay="indefinite"/>
                      </p:stCondLst>
                      <p:childTnLst>
                        <p:par>
                          <p:cTn id="91" fill="hold">
                            <p:stCondLst>
                              <p:cond delay="0"/>
                            </p:stCondLst>
                            <p:childTnLst>
                              <p:par>
                                <p:cTn id="92" presetID="2" presetClass="exit" presetSubtype="4" fill="hold" nodeType="clickEffect">
                                  <p:stCondLst>
                                    <p:cond delay="0"/>
                                  </p:stCondLst>
                                  <p:childTnLst>
                                    <p:anim calcmode="lin" valueType="num">
                                      <p:cBhvr additive="base">
                                        <p:cTn id="93" dur="500"/>
                                        <p:tgtEl>
                                          <p:spTgt spid="70660"/>
                                        </p:tgtEl>
                                        <p:attrNameLst>
                                          <p:attrName>ppt_x</p:attrName>
                                        </p:attrNameLst>
                                      </p:cBhvr>
                                      <p:tavLst>
                                        <p:tav tm="0">
                                          <p:val>
                                            <p:strVal val="ppt_x"/>
                                          </p:val>
                                        </p:tav>
                                        <p:tav tm="100000">
                                          <p:val>
                                            <p:strVal val="ppt_x"/>
                                          </p:val>
                                        </p:tav>
                                      </p:tavLst>
                                    </p:anim>
                                    <p:anim calcmode="lin" valueType="num">
                                      <p:cBhvr additive="base">
                                        <p:cTn id="94" dur="500"/>
                                        <p:tgtEl>
                                          <p:spTgt spid="70660"/>
                                        </p:tgtEl>
                                        <p:attrNameLst>
                                          <p:attrName>ppt_y</p:attrName>
                                        </p:attrNameLst>
                                      </p:cBhvr>
                                      <p:tavLst>
                                        <p:tav tm="0">
                                          <p:val>
                                            <p:strVal val="ppt_y"/>
                                          </p:val>
                                        </p:tav>
                                        <p:tav tm="100000">
                                          <p:val>
                                            <p:strVal val="1+ppt_h/2"/>
                                          </p:val>
                                        </p:tav>
                                      </p:tavLst>
                                    </p:anim>
                                    <p:set>
                                      <p:cBhvr>
                                        <p:cTn id="95" dur="1" fill="hold">
                                          <p:stCondLst>
                                            <p:cond delay="499"/>
                                          </p:stCondLst>
                                        </p:cTn>
                                        <p:tgtEl>
                                          <p:spTgt spid="70660"/>
                                        </p:tgtEl>
                                        <p:attrNameLst>
                                          <p:attrName>style.visibility</p:attrName>
                                        </p:attrNameLst>
                                      </p:cBhvr>
                                      <p:to>
                                        <p:strVal val="hidden"/>
                                      </p:to>
                                    </p:set>
                                  </p:childTnLst>
                                </p:cTn>
                              </p:par>
                              <p:par>
                                <p:cTn id="96" presetID="2" presetClass="exit" presetSubtype="4" fill="hold" nodeType="withEffect">
                                  <p:stCondLst>
                                    <p:cond delay="0"/>
                                  </p:stCondLst>
                                  <p:iterate type="lt">
                                    <p:tmPct val="0"/>
                                  </p:iterate>
                                  <p:childTnLst>
                                    <p:anim calcmode="lin" valueType="num">
                                      <p:cBhvr additive="base">
                                        <p:cTn id="97" dur="500"/>
                                        <p:tgtEl>
                                          <p:spTgt spid="11"/>
                                        </p:tgtEl>
                                        <p:attrNameLst>
                                          <p:attrName>ppt_x</p:attrName>
                                        </p:attrNameLst>
                                      </p:cBhvr>
                                      <p:tavLst>
                                        <p:tav tm="0">
                                          <p:val>
                                            <p:strVal val="ppt_x"/>
                                          </p:val>
                                        </p:tav>
                                        <p:tav tm="100000">
                                          <p:val>
                                            <p:strVal val="ppt_x"/>
                                          </p:val>
                                        </p:tav>
                                      </p:tavLst>
                                    </p:anim>
                                    <p:anim calcmode="lin" valueType="num">
                                      <p:cBhvr additive="base">
                                        <p:cTn id="98" dur="500"/>
                                        <p:tgtEl>
                                          <p:spTgt spid="11"/>
                                        </p:tgtEl>
                                        <p:attrNameLst>
                                          <p:attrName>ppt_y</p:attrName>
                                        </p:attrNameLst>
                                      </p:cBhvr>
                                      <p:tavLst>
                                        <p:tav tm="0">
                                          <p:val>
                                            <p:strVal val="ppt_y"/>
                                          </p:val>
                                        </p:tav>
                                        <p:tav tm="100000">
                                          <p:val>
                                            <p:strVal val="1+ppt_h/2"/>
                                          </p:val>
                                        </p:tav>
                                      </p:tavLst>
                                    </p:anim>
                                    <p:set>
                                      <p:cBhvr>
                                        <p:cTn id="99" dur="1" fill="hold">
                                          <p:stCondLst>
                                            <p:cond delay="499"/>
                                          </p:stCondLst>
                                        </p:cTn>
                                        <p:tgtEl>
                                          <p:spTgt spid="11"/>
                                        </p:tgtEl>
                                        <p:attrNameLst>
                                          <p:attrName>style.visibility</p:attrName>
                                        </p:attrNameLst>
                                      </p:cBhvr>
                                      <p:to>
                                        <p:strVal val="hidden"/>
                                      </p:to>
                                    </p:set>
                                  </p:childTnLst>
                                </p:cTn>
                              </p:par>
                              <p:par>
                                <p:cTn id="100" presetID="2" presetClass="exit" presetSubtype="4" fill="hold" nodeType="withEffect">
                                  <p:stCondLst>
                                    <p:cond delay="0"/>
                                  </p:stCondLst>
                                  <p:childTnLst>
                                    <p:anim calcmode="lin" valueType="num">
                                      <p:cBhvr additive="base">
                                        <p:cTn id="101" dur="500"/>
                                        <p:tgtEl>
                                          <p:spTgt spid="10"/>
                                        </p:tgtEl>
                                        <p:attrNameLst>
                                          <p:attrName>ppt_x</p:attrName>
                                        </p:attrNameLst>
                                      </p:cBhvr>
                                      <p:tavLst>
                                        <p:tav tm="0">
                                          <p:val>
                                            <p:strVal val="ppt_x"/>
                                          </p:val>
                                        </p:tav>
                                        <p:tav tm="100000">
                                          <p:val>
                                            <p:strVal val="ppt_x"/>
                                          </p:val>
                                        </p:tav>
                                      </p:tavLst>
                                    </p:anim>
                                    <p:anim calcmode="lin" valueType="num">
                                      <p:cBhvr additive="base">
                                        <p:cTn id="102" dur="500"/>
                                        <p:tgtEl>
                                          <p:spTgt spid="10"/>
                                        </p:tgtEl>
                                        <p:attrNameLst>
                                          <p:attrName>ppt_y</p:attrName>
                                        </p:attrNameLst>
                                      </p:cBhvr>
                                      <p:tavLst>
                                        <p:tav tm="0">
                                          <p:val>
                                            <p:strVal val="ppt_y"/>
                                          </p:val>
                                        </p:tav>
                                        <p:tav tm="100000">
                                          <p:val>
                                            <p:strVal val="1+ppt_h/2"/>
                                          </p:val>
                                        </p:tav>
                                      </p:tavLst>
                                    </p:anim>
                                    <p:set>
                                      <p:cBhvr>
                                        <p:cTn id="103" dur="1" fill="hold">
                                          <p:stCondLst>
                                            <p:cond delay="499"/>
                                          </p:stCondLst>
                                        </p:cTn>
                                        <p:tgtEl>
                                          <p:spTgt spid="10"/>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49" presetClass="path" presetSubtype="0" accel="50000" decel="50000" fill="hold" nodeType="clickEffect">
                                  <p:stCondLst>
                                    <p:cond delay="0"/>
                                  </p:stCondLst>
                                  <p:childTnLst>
                                    <p:animMotion origin="layout" path="M -0.02275 -0.01457 L 0.2026 0.11682 " pathEditMode="relative" rAng="0" ptsTypes="AA">
                                      <p:cBhvr>
                                        <p:cTn id="107" dur="2000" fill="hold"/>
                                        <p:tgtEl>
                                          <p:spTgt spid="70659"/>
                                        </p:tgtEl>
                                        <p:attrNameLst>
                                          <p:attrName>ppt_x</p:attrName>
                                          <p:attrName>ppt_y</p:attrName>
                                        </p:attrNameLst>
                                      </p:cBhvr>
                                      <p:rCtr x="113" y="66"/>
                                    </p:animMotion>
                                  </p:childTnLst>
                                </p:cTn>
                              </p:par>
                            </p:childTnLst>
                          </p:cTn>
                        </p:par>
                      </p:childTnLst>
                    </p:cTn>
                  </p:par>
                  <p:par>
                    <p:cTn id="108" fill="hold">
                      <p:stCondLst>
                        <p:cond delay="indefinite"/>
                      </p:stCondLst>
                      <p:childTnLst>
                        <p:par>
                          <p:cTn id="109" fill="hold">
                            <p:stCondLst>
                              <p:cond delay="0"/>
                            </p:stCondLst>
                            <p:childTnLst>
                              <p:par>
                                <p:cTn id="110" presetID="6" presetClass="emph" presetSubtype="0" fill="hold" nodeType="clickEffect">
                                  <p:stCondLst>
                                    <p:cond delay="0"/>
                                  </p:stCondLst>
                                  <p:childTnLst>
                                    <p:animScale>
                                      <p:cBhvr>
                                        <p:cTn id="111" dur="2000" fill="hold"/>
                                        <p:tgtEl>
                                          <p:spTgt spid="70659"/>
                                        </p:tgtEl>
                                      </p:cBhvr>
                                      <p:by x="175000" y="175000"/>
                                    </p:animScale>
                                  </p:childTnLst>
                                </p:cTn>
                              </p:par>
                            </p:childTnLst>
                          </p:cTn>
                        </p:par>
                      </p:childTnLst>
                    </p:cTn>
                  </p:par>
                  <p:par>
                    <p:cTn id="112" fill="hold">
                      <p:stCondLst>
                        <p:cond delay="indefinite"/>
                      </p:stCondLst>
                      <p:childTnLst>
                        <p:par>
                          <p:cTn id="113" fill="hold">
                            <p:stCondLst>
                              <p:cond delay="0"/>
                            </p:stCondLst>
                            <p:childTnLst>
                              <p:par>
                                <p:cTn id="114" presetID="55" presetClass="entr" presetSubtype="0" fill="hold" grpId="0" nodeType="clickEffect">
                                  <p:stCondLst>
                                    <p:cond delay="0"/>
                                  </p:stCondLst>
                                  <p:childTnLst>
                                    <p:set>
                                      <p:cBhvr>
                                        <p:cTn id="115" dur="1" fill="hold">
                                          <p:stCondLst>
                                            <p:cond delay="0"/>
                                          </p:stCondLst>
                                        </p:cTn>
                                        <p:tgtEl>
                                          <p:spTgt spid="14"/>
                                        </p:tgtEl>
                                        <p:attrNameLst>
                                          <p:attrName>style.visibility</p:attrName>
                                        </p:attrNameLst>
                                      </p:cBhvr>
                                      <p:to>
                                        <p:strVal val="visible"/>
                                      </p:to>
                                    </p:set>
                                    <p:anim calcmode="lin" valueType="num">
                                      <p:cBhvr>
                                        <p:cTn id="116" dur="1000" fill="hold"/>
                                        <p:tgtEl>
                                          <p:spTgt spid="14"/>
                                        </p:tgtEl>
                                        <p:attrNameLst>
                                          <p:attrName>ppt_w</p:attrName>
                                        </p:attrNameLst>
                                      </p:cBhvr>
                                      <p:tavLst>
                                        <p:tav tm="0">
                                          <p:val>
                                            <p:strVal val="#ppt_w*0.70"/>
                                          </p:val>
                                        </p:tav>
                                        <p:tav tm="100000">
                                          <p:val>
                                            <p:strVal val="#ppt_w"/>
                                          </p:val>
                                        </p:tav>
                                      </p:tavLst>
                                    </p:anim>
                                    <p:anim calcmode="lin" valueType="num">
                                      <p:cBhvr>
                                        <p:cTn id="117" dur="1000" fill="hold"/>
                                        <p:tgtEl>
                                          <p:spTgt spid="14"/>
                                        </p:tgtEl>
                                        <p:attrNameLst>
                                          <p:attrName>ppt_h</p:attrName>
                                        </p:attrNameLst>
                                      </p:cBhvr>
                                      <p:tavLst>
                                        <p:tav tm="0">
                                          <p:val>
                                            <p:strVal val="#ppt_h"/>
                                          </p:val>
                                        </p:tav>
                                        <p:tav tm="100000">
                                          <p:val>
                                            <p:strVal val="#ppt_h"/>
                                          </p:val>
                                        </p:tav>
                                      </p:tavLst>
                                    </p:anim>
                                    <p:animEffect transition="in" filter="fade">
                                      <p:cBhvr>
                                        <p:cTn id="118" dur="1000"/>
                                        <p:tgtEl>
                                          <p:spTgt spid="14"/>
                                        </p:tgtEl>
                                      </p:cBhvr>
                                    </p:animEffect>
                                  </p:childTnLst>
                                </p:cTn>
                              </p:par>
                            </p:childTnLst>
                          </p:cTn>
                        </p:par>
                      </p:childTnLst>
                    </p:cTn>
                  </p:par>
                  <p:par>
                    <p:cTn id="119" fill="hold">
                      <p:stCondLst>
                        <p:cond delay="indefinite"/>
                      </p:stCondLst>
                      <p:childTnLst>
                        <p:par>
                          <p:cTn id="120" fill="hold">
                            <p:stCondLst>
                              <p:cond delay="0"/>
                            </p:stCondLst>
                            <p:childTnLst>
                              <p:par>
                                <p:cTn id="121" presetID="2" presetClass="exit" presetSubtype="2" fill="hold" grpId="1" nodeType="clickEffect">
                                  <p:stCondLst>
                                    <p:cond delay="0"/>
                                  </p:stCondLst>
                                  <p:childTnLst>
                                    <p:anim calcmode="lin" valueType="num">
                                      <p:cBhvr additive="base">
                                        <p:cTn id="122" dur="500"/>
                                        <p:tgtEl>
                                          <p:spTgt spid="14"/>
                                        </p:tgtEl>
                                        <p:attrNameLst>
                                          <p:attrName>ppt_x</p:attrName>
                                        </p:attrNameLst>
                                      </p:cBhvr>
                                      <p:tavLst>
                                        <p:tav tm="0">
                                          <p:val>
                                            <p:strVal val="ppt_x"/>
                                          </p:val>
                                        </p:tav>
                                        <p:tav tm="100000">
                                          <p:val>
                                            <p:strVal val="1+ppt_w/2"/>
                                          </p:val>
                                        </p:tav>
                                      </p:tavLst>
                                    </p:anim>
                                    <p:anim calcmode="lin" valueType="num">
                                      <p:cBhvr additive="base">
                                        <p:cTn id="123" dur="500"/>
                                        <p:tgtEl>
                                          <p:spTgt spid="14"/>
                                        </p:tgtEl>
                                        <p:attrNameLst>
                                          <p:attrName>ppt_y</p:attrName>
                                        </p:attrNameLst>
                                      </p:cBhvr>
                                      <p:tavLst>
                                        <p:tav tm="0">
                                          <p:val>
                                            <p:strVal val="ppt_y"/>
                                          </p:val>
                                        </p:tav>
                                        <p:tav tm="100000">
                                          <p:val>
                                            <p:strVal val="ppt_y"/>
                                          </p:val>
                                        </p:tav>
                                      </p:tavLst>
                                    </p:anim>
                                    <p:set>
                                      <p:cBhvr>
                                        <p:cTn id="124" dur="1" fill="hold">
                                          <p:stCondLst>
                                            <p:cond delay="499"/>
                                          </p:stCondLst>
                                        </p:cTn>
                                        <p:tgtEl>
                                          <p:spTgt spid="14"/>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55" presetClass="entr" presetSubtype="0" fill="hold" grpId="0" nodeType="clickEffect">
                                  <p:stCondLst>
                                    <p:cond delay="0"/>
                                  </p:stCondLst>
                                  <p:childTnLst>
                                    <p:set>
                                      <p:cBhvr>
                                        <p:cTn id="128" dur="1" fill="hold">
                                          <p:stCondLst>
                                            <p:cond delay="0"/>
                                          </p:stCondLst>
                                        </p:cTn>
                                        <p:tgtEl>
                                          <p:spTgt spid="15"/>
                                        </p:tgtEl>
                                        <p:attrNameLst>
                                          <p:attrName>style.visibility</p:attrName>
                                        </p:attrNameLst>
                                      </p:cBhvr>
                                      <p:to>
                                        <p:strVal val="visible"/>
                                      </p:to>
                                    </p:set>
                                    <p:anim calcmode="lin" valueType="num">
                                      <p:cBhvr>
                                        <p:cTn id="129" dur="1000" fill="hold"/>
                                        <p:tgtEl>
                                          <p:spTgt spid="15"/>
                                        </p:tgtEl>
                                        <p:attrNameLst>
                                          <p:attrName>ppt_w</p:attrName>
                                        </p:attrNameLst>
                                      </p:cBhvr>
                                      <p:tavLst>
                                        <p:tav tm="0">
                                          <p:val>
                                            <p:strVal val="#ppt_w*0.70"/>
                                          </p:val>
                                        </p:tav>
                                        <p:tav tm="100000">
                                          <p:val>
                                            <p:strVal val="#ppt_w"/>
                                          </p:val>
                                        </p:tav>
                                      </p:tavLst>
                                    </p:anim>
                                    <p:anim calcmode="lin" valueType="num">
                                      <p:cBhvr>
                                        <p:cTn id="130" dur="1000" fill="hold"/>
                                        <p:tgtEl>
                                          <p:spTgt spid="15"/>
                                        </p:tgtEl>
                                        <p:attrNameLst>
                                          <p:attrName>ppt_h</p:attrName>
                                        </p:attrNameLst>
                                      </p:cBhvr>
                                      <p:tavLst>
                                        <p:tav tm="0">
                                          <p:val>
                                            <p:strVal val="#ppt_h"/>
                                          </p:val>
                                        </p:tav>
                                        <p:tav tm="100000">
                                          <p:val>
                                            <p:strVal val="#ppt_h"/>
                                          </p:val>
                                        </p:tav>
                                      </p:tavLst>
                                    </p:anim>
                                    <p:animEffect transition="in" filter="fade">
                                      <p:cBhvr>
                                        <p:cTn id="131" dur="1000"/>
                                        <p:tgtEl>
                                          <p:spTgt spid="15"/>
                                        </p:tgtEl>
                                      </p:cBhvr>
                                    </p:animEffect>
                                  </p:childTnLst>
                                </p:cTn>
                              </p:par>
                            </p:childTnLst>
                          </p:cTn>
                        </p:par>
                      </p:childTnLst>
                    </p:cTn>
                  </p:par>
                  <p:par>
                    <p:cTn id="132" fill="hold">
                      <p:stCondLst>
                        <p:cond delay="indefinite"/>
                      </p:stCondLst>
                      <p:childTnLst>
                        <p:par>
                          <p:cTn id="133" fill="hold">
                            <p:stCondLst>
                              <p:cond delay="0"/>
                            </p:stCondLst>
                            <p:childTnLst>
                              <p:par>
                                <p:cTn id="134" presetID="2" presetClass="exit" presetSubtype="2" fill="hold" grpId="1" nodeType="clickEffect">
                                  <p:stCondLst>
                                    <p:cond delay="0"/>
                                  </p:stCondLst>
                                  <p:childTnLst>
                                    <p:anim calcmode="lin" valueType="num">
                                      <p:cBhvr additive="base">
                                        <p:cTn id="135" dur="500"/>
                                        <p:tgtEl>
                                          <p:spTgt spid="15"/>
                                        </p:tgtEl>
                                        <p:attrNameLst>
                                          <p:attrName>ppt_x</p:attrName>
                                        </p:attrNameLst>
                                      </p:cBhvr>
                                      <p:tavLst>
                                        <p:tav tm="0">
                                          <p:val>
                                            <p:strVal val="ppt_x"/>
                                          </p:val>
                                        </p:tav>
                                        <p:tav tm="100000">
                                          <p:val>
                                            <p:strVal val="1+ppt_w/2"/>
                                          </p:val>
                                        </p:tav>
                                      </p:tavLst>
                                    </p:anim>
                                    <p:anim calcmode="lin" valueType="num">
                                      <p:cBhvr additive="base">
                                        <p:cTn id="136" dur="500"/>
                                        <p:tgtEl>
                                          <p:spTgt spid="15"/>
                                        </p:tgtEl>
                                        <p:attrNameLst>
                                          <p:attrName>ppt_y</p:attrName>
                                        </p:attrNameLst>
                                      </p:cBhvr>
                                      <p:tavLst>
                                        <p:tav tm="0">
                                          <p:val>
                                            <p:strVal val="ppt_y"/>
                                          </p:val>
                                        </p:tav>
                                        <p:tav tm="100000">
                                          <p:val>
                                            <p:strVal val="ppt_y"/>
                                          </p:val>
                                        </p:tav>
                                      </p:tavLst>
                                    </p:anim>
                                    <p:set>
                                      <p:cBhvr>
                                        <p:cTn id="137" dur="1" fill="hold">
                                          <p:stCondLst>
                                            <p:cond delay="499"/>
                                          </p:stCondLst>
                                        </p:cTn>
                                        <p:tgtEl>
                                          <p:spTgt spid="15"/>
                                        </p:tgtEl>
                                        <p:attrNameLst>
                                          <p:attrName>style.visibility</p:attrName>
                                        </p:attrNameLst>
                                      </p:cBhvr>
                                      <p:to>
                                        <p:strVal val="hidden"/>
                                      </p:to>
                                    </p:se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16"/>
                                        </p:tgtEl>
                                        <p:attrNameLst>
                                          <p:attrName>style.visibility</p:attrName>
                                        </p:attrNameLst>
                                      </p:cBhvr>
                                      <p:to>
                                        <p:strVal val="visible"/>
                                      </p:to>
                                    </p:set>
                                    <p:animEffect transition="in" filter="fade">
                                      <p:cBhvr>
                                        <p:cTn id="142" dur="2000"/>
                                        <p:tgtEl>
                                          <p:spTgt spid="16"/>
                                        </p:tgtEl>
                                      </p:cBhvr>
                                    </p:animEffect>
                                  </p:childTnLst>
                                </p:cTn>
                              </p:par>
                            </p:childTnLst>
                          </p:cTn>
                        </p:par>
                      </p:childTnLst>
                    </p:cTn>
                  </p:par>
                  <p:par>
                    <p:cTn id="143" fill="hold">
                      <p:stCondLst>
                        <p:cond delay="indefinite"/>
                      </p:stCondLst>
                      <p:childTnLst>
                        <p:par>
                          <p:cTn id="144" fill="hold">
                            <p:stCondLst>
                              <p:cond delay="0"/>
                            </p:stCondLst>
                            <p:childTnLst>
                              <p:par>
                                <p:cTn id="145" presetID="2" presetClass="exit" presetSubtype="2" fill="hold" grpId="1" nodeType="clickEffect">
                                  <p:stCondLst>
                                    <p:cond delay="0"/>
                                  </p:stCondLst>
                                  <p:childTnLst>
                                    <p:anim calcmode="lin" valueType="num">
                                      <p:cBhvr additive="base">
                                        <p:cTn id="146" dur="500"/>
                                        <p:tgtEl>
                                          <p:spTgt spid="16"/>
                                        </p:tgtEl>
                                        <p:attrNameLst>
                                          <p:attrName>ppt_x</p:attrName>
                                        </p:attrNameLst>
                                      </p:cBhvr>
                                      <p:tavLst>
                                        <p:tav tm="0">
                                          <p:val>
                                            <p:strVal val="ppt_x"/>
                                          </p:val>
                                        </p:tav>
                                        <p:tav tm="100000">
                                          <p:val>
                                            <p:strVal val="1+ppt_w/2"/>
                                          </p:val>
                                        </p:tav>
                                      </p:tavLst>
                                    </p:anim>
                                    <p:anim calcmode="lin" valueType="num">
                                      <p:cBhvr additive="base">
                                        <p:cTn id="147" dur="500"/>
                                        <p:tgtEl>
                                          <p:spTgt spid="16"/>
                                        </p:tgtEl>
                                        <p:attrNameLst>
                                          <p:attrName>ppt_y</p:attrName>
                                        </p:attrNameLst>
                                      </p:cBhvr>
                                      <p:tavLst>
                                        <p:tav tm="0">
                                          <p:val>
                                            <p:strVal val="ppt_y"/>
                                          </p:val>
                                        </p:tav>
                                        <p:tav tm="100000">
                                          <p:val>
                                            <p:strVal val="ppt_y"/>
                                          </p:val>
                                        </p:tav>
                                      </p:tavLst>
                                    </p:anim>
                                    <p:set>
                                      <p:cBhvr>
                                        <p:cTn id="148" dur="1" fill="hold">
                                          <p:stCondLst>
                                            <p:cond delay="499"/>
                                          </p:stCondLst>
                                        </p:cTn>
                                        <p:tgtEl>
                                          <p:spTgt spid="16"/>
                                        </p:tgtEl>
                                        <p:attrNameLst>
                                          <p:attrName>style.visibility</p:attrName>
                                        </p:attrNameLst>
                                      </p:cBhvr>
                                      <p:to>
                                        <p:strVal val="hidden"/>
                                      </p:to>
                                    </p:se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17"/>
                                        </p:tgtEl>
                                        <p:attrNameLst>
                                          <p:attrName>style.visibility</p:attrName>
                                        </p:attrNameLst>
                                      </p:cBhvr>
                                      <p:to>
                                        <p:strVal val="visible"/>
                                      </p:to>
                                    </p:set>
                                    <p:animEffect transition="in" filter="fade">
                                      <p:cBhvr>
                                        <p:cTn id="153" dur="2000"/>
                                        <p:tgtEl>
                                          <p:spTgt spid="17"/>
                                        </p:tgtEl>
                                      </p:cBhvr>
                                    </p:animEffect>
                                  </p:childTnLst>
                                </p:cTn>
                              </p:par>
                            </p:childTnLst>
                          </p:cTn>
                        </p:par>
                      </p:childTnLst>
                    </p:cTn>
                  </p:par>
                  <p:par>
                    <p:cTn id="154" fill="hold">
                      <p:stCondLst>
                        <p:cond delay="indefinite"/>
                      </p:stCondLst>
                      <p:childTnLst>
                        <p:par>
                          <p:cTn id="155" fill="hold">
                            <p:stCondLst>
                              <p:cond delay="0"/>
                            </p:stCondLst>
                            <p:childTnLst>
                              <p:par>
                                <p:cTn id="156" presetID="2" presetClass="exit" presetSubtype="2" fill="hold" grpId="1" nodeType="clickEffect">
                                  <p:stCondLst>
                                    <p:cond delay="0"/>
                                  </p:stCondLst>
                                  <p:childTnLst>
                                    <p:anim calcmode="lin" valueType="num">
                                      <p:cBhvr additive="base">
                                        <p:cTn id="157" dur="500"/>
                                        <p:tgtEl>
                                          <p:spTgt spid="17"/>
                                        </p:tgtEl>
                                        <p:attrNameLst>
                                          <p:attrName>ppt_x</p:attrName>
                                        </p:attrNameLst>
                                      </p:cBhvr>
                                      <p:tavLst>
                                        <p:tav tm="0">
                                          <p:val>
                                            <p:strVal val="ppt_x"/>
                                          </p:val>
                                        </p:tav>
                                        <p:tav tm="100000">
                                          <p:val>
                                            <p:strVal val="1+ppt_w/2"/>
                                          </p:val>
                                        </p:tav>
                                      </p:tavLst>
                                    </p:anim>
                                    <p:anim calcmode="lin" valueType="num">
                                      <p:cBhvr additive="base">
                                        <p:cTn id="158" dur="500"/>
                                        <p:tgtEl>
                                          <p:spTgt spid="17"/>
                                        </p:tgtEl>
                                        <p:attrNameLst>
                                          <p:attrName>ppt_y</p:attrName>
                                        </p:attrNameLst>
                                      </p:cBhvr>
                                      <p:tavLst>
                                        <p:tav tm="0">
                                          <p:val>
                                            <p:strVal val="ppt_y"/>
                                          </p:val>
                                        </p:tav>
                                        <p:tav tm="100000">
                                          <p:val>
                                            <p:strVal val="ppt_y"/>
                                          </p:val>
                                        </p:tav>
                                      </p:tavLst>
                                    </p:anim>
                                    <p:set>
                                      <p:cBhvr>
                                        <p:cTn id="159" dur="1" fill="hold">
                                          <p:stCondLst>
                                            <p:cond delay="499"/>
                                          </p:stCondLst>
                                        </p:cTn>
                                        <p:tgtEl>
                                          <p:spTgt spid="17"/>
                                        </p:tgtEl>
                                        <p:attrNameLst>
                                          <p:attrName>style.visibility</p:attrName>
                                        </p:attrNameLst>
                                      </p:cBhvr>
                                      <p:to>
                                        <p:strVal val="hidden"/>
                                      </p:to>
                                    </p:set>
                                  </p:childTnLst>
                                </p:cTn>
                              </p:par>
                            </p:childTnLst>
                          </p:cTn>
                        </p:par>
                      </p:childTnLst>
                    </p:cTn>
                  </p:par>
                  <p:par>
                    <p:cTn id="160" fill="hold">
                      <p:stCondLst>
                        <p:cond delay="indefinite"/>
                      </p:stCondLst>
                      <p:childTnLst>
                        <p:par>
                          <p:cTn id="161" fill="hold">
                            <p:stCondLst>
                              <p:cond delay="0"/>
                            </p:stCondLst>
                            <p:childTnLst>
                              <p:par>
                                <p:cTn id="162" presetID="55" presetClass="entr" presetSubtype="0" fill="hold" grpId="0" nodeType="clickEffect">
                                  <p:stCondLst>
                                    <p:cond delay="0"/>
                                  </p:stCondLst>
                                  <p:childTnLst>
                                    <p:set>
                                      <p:cBhvr>
                                        <p:cTn id="163" dur="1" fill="hold">
                                          <p:stCondLst>
                                            <p:cond delay="0"/>
                                          </p:stCondLst>
                                        </p:cTn>
                                        <p:tgtEl>
                                          <p:spTgt spid="18"/>
                                        </p:tgtEl>
                                        <p:attrNameLst>
                                          <p:attrName>style.visibility</p:attrName>
                                        </p:attrNameLst>
                                      </p:cBhvr>
                                      <p:to>
                                        <p:strVal val="visible"/>
                                      </p:to>
                                    </p:set>
                                    <p:anim calcmode="lin" valueType="num">
                                      <p:cBhvr>
                                        <p:cTn id="164" dur="1000" fill="hold"/>
                                        <p:tgtEl>
                                          <p:spTgt spid="18"/>
                                        </p:tgtEl>
                                        <p:attrNameLst>
                                          <p:attrName>ppt_w</p:attrName>
                                        </p:attrNameLst>
                                      </p:cBhvr>
                                      <p:tavLst>
                                        <p:tav tm="0">
                                          <p:val>
                                            <p:strVal val="#ppt_w*0.70"/>
                                          </p:val>
                                        </p:tav>
                                        <p:tav tm="100000">
                                          <p:val>
                                            <p:strVal val="#ppt_w"/>
                                          </p:val>
                                        </p:tav>
                                      </p:tavLst>
                                    </p:anim>
                                    <p:anim calcmode="lin" valueType="num">
                                      <p:cBhvr>
                                        <p:cTn id="165" dur="1000" fill="hold"/>
                                        <p:tgtEl>
                                          <p:spTgt spid="18"/>
                                        </p:tgtEl>
                                        <p:attrNameLst>
                                          <p:attrName>ppt_h</p:attrName>
                                        </p:attrNameLst>
                                      </p:cBhvr>
                                      <p:tavLst>
                                        <p:tav tm="0">
                                          <p:val>
                                            <p:strVal val="#ppt_h"/>
                                          </p:val>
                                        </p:tav>
                                        <p:tav tm="100000">
                                          <p:val>
                                            <p:strVal val="#ppt_h"/>
                                          </p:val>
                                        </p:tav>
                                      </p:tavLst>
                                    </p:anim>
                                    <p:animEffect transition="in" filter="fade">
                                      <p:cBhvr>
                                        <p:cTn id="166" dur="1000"/>
                                        <p:tgtEl>
                                          <p:spTgt spid="18"/>
                                        </p:tgtEl>
                                      </p:cBhvr>
                                    </p:animEffect>
                                  </p:childTnLst>
                                </p:cTn>
                              </p:par>
                            </p:childTnLst>
                          </p:cTn>
                        </p:par>
                      </p:childTnLst>
                    </p:cTn>
                  </p:par>
                  <p:par>
                    <p:cTn id="167" fill="hold">
                      <p:stCondLst>
                        <p:cond delay="indefinite"/>
                      </p:stCondLst>
                      <p:childTnLst>
                        <p:par>
                          <p:cTn id="168" fill="hold">
                            <p:stCondLst>
                              <p:cond delay="0"/>
                            </p:stCondLst>
                            <p:childTnLst>
                              <p:par>
                                <p:cTn id="169" presetID="2" presetClass="exit" presetSubtype="2" fill="hold" grpId="1" nodeType="clickEffect">
                                  <p:stCondLst>
                                    <p:cond delay="0"/>
                                  </p:stCondLst>
                                  <p:childTnLst>
                                    <p:anim calcmode="lin" valueType="num">
                                      <p:cBhvr additive="base">
                                        <p:cTn id="170" dur="500"/>
                                        <p:tgtEl>
                                          <p:spTgt spid="18"/>
                                        </p:tgtEl>
                                        <p:attrNameLst>
                                          <p:attrName>ppt_x</p:attrName>
                                        </p:attrNameLst>
                                      </p:cBhvr>
                                      <p:tavLst>
                                        <p:tav tm="0">
                                          <p:val>
                                            <p:strVal val="ppt_x"/>
                                          </p:val>
                                        </p:tav>
                                        <p:tav tm="100000">
                                          <p:val>
                                            <p:strVal val="1+ppt_w/2"/>
                                          </p:val>
                                        </p:tav>
                                      </p:tavLst>
                                    </p:anim>
                                    <p:anim calcmode="lin" valueType="num">
                                      <p:cBhvr additive="base">
                                        <p:cTn id="171" dur="500"/>
                                        <p:tgtEl>
                                          <p:spTgt spid="18"/>
                                        </p:tgtEl>
                                        <p:attrNameLst>
                                          <p:attrName>ppt_y</p:attrName>
                                        </p:attrNameLst>
                                      </p:cBhvr>
                                      <p:tavLst>
                                        <p:tav tm="0">
                                          <p:val>
                                            <p:strVal val="ppt_y"/>
                                          </p:val>
                                        </p:tav>
                                        <p:tav tm="100000">
                                          <p:val>
                                            <p:strVal val="ppt_y"/>
                                          </p:val>
                                        </p:tav>
                                      </p:tavLst>
                                    </p:anim>
                                    <p:set>
                                      <p:cBhvr>
                                        <p:cTn id="172"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6" grpId="1"/>
      <p:bldP spid="7" grpId="0"/>
      <p:bldP spid="7" grpId="1"/>
      <p:bldP spid="14" grpId="0"/>
      <p:bldP spid="14" grpId="1"/>
      <p:bldP spid="15" grpId="0"/>
      <p:bldP spid="15" grpId="1"/>
      <p:bldP spid="16" grpId="0"/>
      <p:bldP spid="16" grpId="1"/>
      <p:bldP spid="17" grpId="0"/>
      <p:bldP spid="17" grpId="1"/>
      <p:bldP spid="18" grpId="0"/>
      <p:bldP spid="18"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75699" y="334218"/>
            <a:ext cx="8229600" cy="1143000"/>
          </a:xfrm>
        </p:spPr>
        <p:txBody>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Probability Standards</a:t>
            </a:r>
            <a:endParaRPr lang="en-US" dirty="0"/>
          </a:p>
        </p:txBody>
      </p:sp>
      <p:pic>
        <p:nvPicPr>
          <p:cNvPr id="29698" name="Picture 2"/>
          <p:cNvPicPr>
            <a:picLocks noChangeAspect="1" noChangeArrowheads="1"/>
          </p:cNvPicPr>
          <p:nvPr/>
        </p:nvPicPr>
        <p:blipFill>
          <a:blip r:embed="rId2" cstate="print"/>
          <a:srcRect/>
          <a:stretch>
            <a:fillRect/>
          </a:stretch>
        </p:blipFill>
        <p:spPr bwMode="auto">
          <a:xfrm>
            <a:off x="241301" y="1678367"/>
            <a:ext cx="8661400" cy="4425950"/>
          </a:xfrm>
          <a:prstGeom prst="rect">
            <a:avLst/>
          </a:prstGeom>
          <a:noFill/>
          <a:ln w="9525">
            <a:noFill/>
            <a:miter lim="800000"/>
            <a:headEnd/>
            <a:tailEnd/>
          </a:ln>
        </p:spPr>
      </p:pic>
    </p:spTree>
  </p:cSld>
  <p:clrMapOvr>
    <a:masterClrMapping/>
  </p:clrMapOvr>
  <p:transition>
    <p:plus/>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561" y="414378"/>
            <a:ext cx="8305800" cy="1143000"/>
          </a:xfrm>
        </p:spPr>
        <p:txBody>
          <a:bodyPr>
            <a:noAutofit/>
          </a:bodyPr>
          <a:lstStyle/>
          <a:p>
            <a:r>
              <a:rPr lang="en-US" sz="35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 Simple Conditional Probability Activity</a:t>
            </a:r>
            <a:endParaRPr lang="en-US" sz="3500" dirty="0"/>
          </a:p>
        </p:txBody>
      </p:sp>
      <p:sp>
        <p:nvSpPr>
          <p:cNvPr id="3" name="TextBox 2"/>
          <p:cNvSpPr txBox="1"/>
          <p:nvPr/>
        </p:nvSpPr>
        <p:spPr>
          <a:xfrm>
            <a:off x="298765" y="1892174"/>
            <a:ext cx="8093798" cy="923330"/>
          </a:xfrm>
          <a:prstGeom prst="rect">
            <a:avLst/>
          </a:prstGeom>
          <a:noFill/>
        </p:spPr>
        <p:txBody>
          <a:bodyPr wrap="square" rtlCol="0">
            <a:spAutoFit/>
          </a:bodyPr>
          <a:lstStyle/>
          <a:p>
            <a:r>
              <a:rPr lang="en-US" dirty="0" smtClean="0"/>
              <a:t>A game is played where two fair coins are flipped simultaneously. The game ends if either coin turns up a head. What is the probability that when the game ends, two heads are showing?</a:t>
            </a:r>
            <a:endParaRPr lang="en-US" dirty="0"/>
          </a:p>
        </p:txBody>
      </p:sp>
      <p:sp>
        <p:nvSpPr>
          <p:cNvPr id="5" name="TextBox 4"/>
          <p:cNvSpPr txBox="1"/>
          <p:nvPr/>
        </p:nvSpPr>
        <p:spPr>
          <a:xfrm>
            <a:off x="325927" y="3014804"/>
            <a:ext cx="8057582" cy="2262158"/>
          </a:xfrm>
          <a:prstGeom prst="rect">
            <a:avLst/>
          </a:prstGeom>
          <a:noFill/>
        </p:spPr>
        <p:txBody>
          <a:bodyPr wrap="square" rtlCol="0">
            <a:spAutoFit/>
          </a:bodyPr>
          <a:lstStyle/>
          <a:p>
            <a:pPr marL="227013" indent="-227013">
              <a:spcBef>
                <a:spcPts val="1800"/>
              </a:spcBef>
              <a:buFont typeface="Arial" pitchFamily="34" charset="0"/>
              <a:buChar char="•"/>
            </a:pPr>
            <a:r>
              <a:rPr lang="en-US" dirty="0" smtClean="0"/>
              <a:t>What is your initial instinct in terms of the theoretical answer? Answer the first part of the Socratic quiz. Don’t think too hard about this. Imagine you ask your students this question.</a:t>
            </a:r>
          </a:p>
          <a:p>
            <a:pPr marL="227013" indent="-227013">
              <a:spcBef>
                <a:spcPts val="1800"/>
              </a:spcBef>
              <a:spcAft>
                <a:spcPts val="1200"/>
              </a:spcAft>
              <a:buFont typeface="Arial" pitchFamily="34" charset="0"/>
              <a:buChar char="•"/>
            </a:pPr>
            <a:r>
              <a:rPr lang="en-US" dirty="0" smtClean="0"/>
              <a:t>Play the game at least 25 times and record the number of times the game ends and the number of times that two heads are showing. Also record the empirical probability, to the nearest hundredth, that the games ends in two heads.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4775" y="812730"/>
            <a:ext cx="8305800" cy="644878"/>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500" b="1" i="0" u="none" strike="noStrike" kern="1200" cap="none" spc="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j-lt"/>
                <a:ea typeface="+mj-ea"/>
                <a:cs typeface="+mj-cs"/>
              </a:rPr>
              <a:t>Results</a:t>
            </a:r>
            <a:endParaRPr kumimoji="0" lang="en-US" sz="3500" b="0" i="0" u="none" strike="noStrike" kern="1200" cap="none" spc="0" normalizeH="0" baseline="0" noProof="0" dirty="0">
              <a:ln>
                <a:noFill/>
              </a:ln>
              <a:solidFill>
                <a:schemeClr val="tx2"/>
              </a:solidFill>
              <a:effectLst/>
              <a:uLnTx/>
              <a:uFillTx/>
              <a:latin typeface="+mj-lt"/>
              <a:ea typeface="+mj-ea"/>
              <a:cs typeface="+mj-cs"/>
            </a:endParaRPr>
          </a:p>
        </p:txBody>
      </p:sp>
      <p:sp>
        <p:nvSpPr>
          <p:cNvPr id="4" name="Rectangle 3"/>
          <p:cNvSpPr/>
          <p:nvPr/>
        </p:nvSpPr>
        <p:spPr>
          <a:xfrm>
            <a:off x="1240325" y="1575314"/>
            <a:ext cx="6599976" cy="35399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5395867" y="1013980"/>
            <a:ext cx="1791773" cy="369332"/>
          </a:xfrm>
          <a:prstGeom prst="rect">
            <a:avLst/>
          </a:prstGeom>
          <a:noFill/>
        </p:spPr>
        <p:txBody>
          <a:bodyPr wrap="none" rtlCol="0">
            <a:spAutoFit/>
          </a:bodyPr>
          <a:lstStyle/>
          <a:p>
            <a:r>
              <a:rPr lang="en-US" b="1" dirty="0"/>
              <a:t>B</a:t>
            </a:r>
            <a:r>
              <a:rPr lang="en-US" b="1" dirty="0" smtClean="0"/>
              <a:t> = Game Ends</a:t>
            </a:r>
            <a:endParaRPr lang="en-US" b="1" dirty="0"/>
          </a:p>
        </p:txBody>
      </p:sp>
      <p:sp>
        <p:nvSpPr>
          <p:cNvPr id="10" name="TextBox 9"/>
          <p:cNvSpPr txBox="1"/>
          <p:nvPr/>
        </p:nvSpPr>
        <p:spPr>
          <a:xfrm>
            <a:off x="2144175" y="994364"/>
            <a:ext cx="2914837" cy="369332"/>
          </a:xfrm>
          <a:prstGeom prst="rect">
            <a:avLst/>
          </a:prstGeom>
          <a:noFill/>
        </p:spPr>
        <p:txBody>
          <a:bodyPr wrap="none" rtlCol="0">
            <a:spAutoFit/>
          </a:bodyPr>
          <a:lstStyle/>
          <a:p>
            <a:r>
              <a:rPr lang="en-US" b="1" dirty="0" smtClean="0"/>
              <a:t>A = Two Heads Are Rolled</a:t>
            </a:r>
            <a:endParaRPr lang="en-US" b="1" dirty="0"/>
          </a:p>
        </p:txBody>
      </p:sp>
      <p:sp>
        <p:nvSpPr>
          <p:cNvPr id="11" name="TextBox 10"/>
          <p:cNvSpPr txBox="1"/>
          <p:nvPr/>
        </p:nvSpPr>
        <p:spPr>
          <a:xfrm>
            <a:off x="2924269" y="2534970"/>
            <a:ext cx="775149" cy="369332"/>
          </a:xfrm>
          <a:prstGeom prst="rect">
            <a:avLst/>
          </a:prstGeom>
          <a:noFill/>
        </p:spPr>
        <p:txBody>
          <a:bodyPr wrap="none" rtlCol="0">
            <a:spAutoFit/>
          </a:bodyPr>
          <a:lstStyle/>
          <a:p>
            <a:r>
              <a:rPr lang="en-US" dirty="0" smtClean="0"/>
              <a:t>(T, H)</a:t>
            </a:r>
            <a:endParaRPr lang="en-US" dirty="0"/>
          </a:p>
        </p:txBody>
      </p:sp>
      <p:sp>
        <p:nvSpPr>
          <p:cNvPr id="12" name="TextBox 11"/>
          <p:cNvSpPr txBox="1"/>
          <p:nvPr/>
        </p:nvSpPr>
        <p:spPr>
          <a:xfrm>
            <a:off x="6897231" y="4479956"/>
            <a:ext cx="728982" cy="369332"/>
          </a:xfrm>
          <a:prstGeom prst="rect">
            <a:avLst/>
          </a:prstGeom>
          <a:noFill/>
        </p:spPr>
        <p:txBody>
          <a:bodyPr wrap="none" rtlCol="0">
            <a:spAutoFit/>
          </a:bodyPr>
          <a:lstStyle/>
          <a:p>
            <a:r>
              <a:rPr lang="en-US" dirty="0" smtClean="0"/>
              <a:t>(T, T)</a:t>
            </a:r>
            <a:endParaRPr lang="en-US" dirty="0"/>
          </a:p>
        </p:txBody>
      </p:sp>
      <p:sp>
        <p:nvSpPr>
          <p:cNvPr id="13" name="TextBox 12"/>
          <p:cNvSpPr txBox="1"/>
          <p:nvPr/>
        </p:nvSpPr>
        <p:spPr>
          <a:xfrm>
            <a:off x="2823172" y="4000124"/>
            <a:ext cx="790922" cy="369332"/>
          </a:xfrm>
          <a:prstGeom prst="rect">
            <a:avLst/>
          </a:prstGeom>
          <a:noFill/>
        </p:spPr>
        <p:txBody>
          <a:bodyPr wrap="none" rtlCol="0">
            <a:spAutoFit/>
          </a:bodyPr>
          <a:lstStyle/>
          <a:p>
            <a:r>
              <a:rPr lang="en-US" dirty="0" smtClean="0"/>
              <a:t>(H, </a:t>
            </a:r>
            <a:r>
              <a:rPr lang="en-US" dirty="0"/>
              <a:t>T</a:t>
            </a:r>
            <a:r>
              <a:rPr lang="en-US" dirty="0" smtClean="0"/>
              <a:t>)</a:t>
            </a:r>
            <a:endParaRPr lang="en-US" dirty="0"/>
          </a:p>
        </p:txBody>
      </p:sp>
      <p:sp>
        <p:nvSpPr>
          <p:cNvPr id="14" name="TextBox 13"/>
          <p:cNvSpPr txBox="1"/>
          <p:nvPr/>
        </p:nvSpPr>
        <p:spPr>
          <a:xfrm>
            <a:off x="4018229" y="3312060"/>
            <a:ext cx="837089" cy="369332"/>
          </a:xfrm>
          <a:prstGeom prst="rect">
            <a:avLst/>
          </a:prstGeom>
          <a:noFill/>
        </p:spPr>
        <p:txBody>
          <a:bodyPr wrap="none" rtlCol="0">
            <a:spAutoFit/>
          </a:bodyPr>
          <a:lstStyle/>
          <a:p>
            <a:r>
              <a:rPr lang="en-US" dirty="0" smtClean="0"/>
              <a:t>(H, H)</a:t>
            </a:r>
            <a:endParaRPr lang="en-US" dirty="0"/>
          </a:p>
        </p:txBody>
      </p:sp>
      <p:grpSp>
        <p:nvGrpSpPr>
          <p:cNvPr id="17" name="Group 16"/>
          <p:cNvGrpSpPr/>
          <p:nvPr/>
        </p:nvGrpSpPr>
        <p:grpSpPr>
          <a:xfrm>
            <a:off x="2299569" y="1827293"/>
            <a:ext cx="2607398" cy="2987646"/>
            <a:chOff x="2299569" y="1827293"/>
            <a:chExt cx="2607398" cy="2987646"/>
          </a:xfrm>
        </p:grpSpPr>
        <p:sp>
          <p:nvSpPr>
            <p:cNvPr id="5" name="Oval 4"/>
            <p:cNvSpPr/>
            <p:nvPr/>
          </p:nvSpPr>
          <p:spPr>
            <a:xfrm>
              <a:off x="2299569" y="2207541"/>
              <a:ext cx="2607398" cy="26073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411647" y="1827293"/>
              <a:ext cx="369012" cy="461665"/>
            </a:xfrm>
            <a:prstGeom prst="rect">
              <a:avLst/>
            </a:prstGeom>
            <a:noFill/>
          </p:spPr>
          <p:txBody>
            <a:bodyPr wrap="none" rtlCol="0">
              <a:spAutoFit/>
            </a:bodyPr>
            <a:lstStyle/>
            <a:p>
              <a:r>
                <a:rPr lang="en-US" sz="2400" dirty="0"/>
                <a:t>B</a:t>
              </a:r>
            </a:p>
          </p:txBody>
        </p:sp>
      </p:grpSp>
      <p:grpSp>
        <p:nvGrpSpPr>
          <p:cNvPr id="18" name="Group 17"/>
          <p:cNvGrpSpPr/>
          <p:nvPr/>
        </p:nvGrpSpPr>
        <p:grpSpPr>
          <a:xfrm>
            <a:off x="3991087" y="1825779"/>
            <a:ext cx="2607398" cy="2989160"/>
            <a:chOff x="3991087" y="1825779"/>
            <a:chExt cx="2607398" cy="2989160"/>
          </a:xfrm>
        </p:grpSpPr>
        <p:sp>
          <p:nvSpPr>
            <p:cNvPr id="9" name="Oval 8"/>
            <p:cNvSpPr/>
            <p:nvPr/>
          </p:nvSpPr>
          <p:spPr>
            <a:xfrm>
              <a:off x="3991087" y="2207541"/>
              <a:ext cx="2607398" cy="26073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130295" y="1825779"/>
              <a:ext cx="391454" cy="461665"/>
            </a:xfrm>
            <a:prstGeom prst="rect">
              <a:avLst/>
            </a:prstGeom>
            <a:noFill/>
          </p:spPr>
          <p:txBody>
            <a:bodyPr wrap="none" rtlCol="0">
              <a:spAutoFit/>
            </a:bodyPr>
            <a:lstStyle/>
            <a:p>
              <a:r>
                <a:rPr lang="en-US" sz="2400" dirty="0"/>
                <a:t>A</a:t>
              </a:r>
            </a:p>
          </p:txBody>
        </p:sp>
      </p:grpSp>
      <p:pic>
        <p:nvPicPr>
          <p:cNvPr id="34821" name="Picture 5"/>
          <p:cNvPicPr>
            <a:picLocks noChangeAspect="1" noChangeArrowheads="1"/>
          </p:cNvPicPr>
          <p:nvPr/>
        </p:nvPicPr>
        <p:blipFill>
          <a:blip r:embed="rId3" cstate="print"/>
          <a:srcRect/>
          <a:stretch>
            <a:fillRect/>
          </a:stretch>
        </p:blipFill>
        <p:spPr bwMode="auto">
          <a:xfrm>
            <a:off x="524346" y="5223977"/>
            <a:ext cx="8266568" cy="1194873"/>
          </a:xfrm>
          <a:prstGeom prst="rect">
            <a:avLst/>
          </a:prstGeom>
          <a:noFill/>
          <a:ln w="9525">
            <a:noFill/>
            <a:miter lim="800000"/>
            <a:headEnd/>
            <a:tailEnd/>
          </a:ln>
        </p:spPr>
      </p:pic>
      <p:graphicFrame>
        <p:nvGraphicFramePr>
          <p:cNvPr id="20" name="Object 19"/>
          <p:cNvGraphicFramePr>
            <a:graphicFrameLocks noChangeAspect="1"/>
          </p:cNvGraphicFramePr>
          <p:nvPr/>
        </p:nvGraphicFramePr>
        <p:xfrm>
          <a:off x="3167167" y="5584969"/>
          <a:ext cx="2358574" cy="698138"/>
        </p:xfrm>
        <a:graphic>
          <a:graphicData uri="http://schemas.openxmlformats.org/presentationml/2006/ole">
            <p:oleObj spid="_x0000_s34820" name="Equation" r:id="rId4" imgW="1587240" imgH="4698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1+#ppt_w/2"/>
                                          </p:val>
                                        </p:tav>
                                        <p:tav tm="100000">
                                          <p:val>
                                            <p:strVal val="#ppt_x"/>
                                          </p:val>
                                        </p:tav>
                                      </p:tavLst>
                                    </p:anim>
                                    <p:anim calcmode="lin" valueType="num">
                                      <p:cBhvr additive="base">
                                        <p:cTn id="14"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nodeType="clickEffect">
                                  <p:stCondLst>
                                    <p:cond delay="0"/>
                                  </p:stCondLst>
                                  <p:childTnLst>
                                    <p:set>
                                      <p:cBhvr>
                                        <p:cTn id="42" dur="1" fill="hold">
                                          <p:stCondLst>
                                            <p:cond delay="0"/>
                                          </p:stCondLst>
                                        </p:cTn>
                                        <p:tgtEl>
                                          <p:spTgt spid="34821"/>
                                        </p:tgtEl>
                                        <p:attrNameLst>
                                          <p:attrName>style.visibility</p:attrName>
                                        </p:attrNameLst>
                                      </p:cBhvr>
                                      <p:to>
                                        <p:strVal val="visible"/>
                                      </p:to>
                                    </p:set>
                                    <p:animEffect transition="in" filter="box(in)">
                                      <p:cBhvr>
                                        <p:cTn id="43" dur="500"/>
                                        <p:tgtEl>
                                          <p:spTgt spid="34821"/>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1" fill="hold" nodeType="click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500" fill="hold"/>
                                        <p:tgtEl>
                                          <p:spTgt spid="20"/>
                                        </p:tgtEl>
                                        <p:attrNameLst>
                                          <p:attrName>ppt_x</p:attrName>
                                        </p:attrNameLst>
                                      </p:cBhvr>
                                      <p:tavLst>
                                        <p:tav tm="0">
                                          <p:val>
                                            <p:strVal val="#ppt_x"/>
                                          </p:val>
                                        </p:tav>
                                        <p:tav tm="100000">
                                          <p:val>
                                            <p:strVal val="#ppt_x"/>
                                          </p:val>
                                        </p:tav>
                                      </p:tavLst>
                                    </p:anim>
                                    <p:anim calcmode="lin" valueType="num">
                                      <p:cBhvr additive="base">
                                        <p:cTn id="49"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731" y="341941"/>
            <a:ext cx="8305800" cy="1143000"/>
          </a:xfrm>
        </p:spPr>
        <p:txBody>
          <a:bodyPr>
            <a:normAutofit fontScale="90000"/>
          </a:bodyPr>
          <a:lstStyle/>
          <a:p>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Harder Conditional Probability</a:t>
            </a:r>
            <a:endParaRPr lang="en-US" dirty="0"/>
          </a:p>
        </p:txBody>
      </p:sp>
      <p:pic>
        <p:nvPicPr>
          <p:cNvPr id="35846" name="Picture 6"/>
          <p:cNvPicPr>
            <a:picLocks noChangeAspect="1" noChangeArrowheads="1"/>
          </p:cNvPicPr>
          <p:nvPr/>
        </p:nvPicPr>
        <p:blipFill>
          <a:blip r:embed="rId2" cstate="print"/>
          <a:srcRect/>
          <a:stretch>
            <a:fillRect/>
          </a:stretch>
        </p:blipFill>
        <p:spPr bwMode="auto">
          <a:xfrm>
            <a:off x="575919" y="1537677"/>
            <a:ext cx="7991856" cy="1334943"/>
          </a:xfrm>
          <a:prstGeom prst="rect">
            <a:avLst/>
          </a:prstGeom>
          <a:noFill/>
          <a:ln w="9525">
            <a:noFill/>
            <a:miter lim="800000"/>
            <a:headEnd/>
            <a:tailEnd/>
          </a:ln>
        </p:spPr>
      </p:pic>
      <p:pic>
        <p:nvPicPr>
          <p:cNvPr id="35847" name="Picture 7"/>
          <p:cNvPicPr>
            <a:picLocks noChangeAspect="1" noChangeArrowheads="1"/>
          </p:cNvPicPr>
          <p:nvPr/>
        </p:nvPicPr>
        <p:blipFill>
          <a:blip r:embed="rId3" cstate="print"/>
          <a:srcRect/>
          <a:stretch>
            <a:fillRect/>
          </a:stretch>
        </p:blipFill>
        <p:spPr bwMode="auto">
          <a:xfrm>
            <a:off x="575919" y="2822356"/>
            <a:ext cx="7991856" cy="313433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5846"/>
                                        </p:tgtEl>
                                        <p:attrNameLst>
                                          <p:attrName>style.visibility</p:attrName>
                                        </p:attrNameLst>
                                      </p:cBhvr>
                                      <p:to>
                                        <p:strVal val="visible"/>
                                      </p:to>
                                    </p:set>
                                    <p:animEffect transition="in" filter="box(in)">
                                      <p:cBhvr>
                                        <p:cTn id="7" dur="500"/>
                                        <p:tgtEl>
                                          <p:spTgt spid="3584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35847"/>
                                        </p:tgtEl>
                                        <p:attrNameLst>
                                          <p:attrName>style.visibility</p:attrName>
                                        </p:attrNameLst>
                                      </p:cBhvr>
                                      <p:to>
                                        <p:strVal val="visible"/>
                                      </p:to>
                                    </p:set>
                                    <p:animEffect transition="in" filter="box(out)">
                                      <p:cBhvr>
                                        <p:cTn id="12" dur="500"/>
                                        <p:tgtEl>
                                          <p:spTgt spid="35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253" y="450591"/>
            <a:ext cx="8305800" cy="1143000"/>
          </a:xfrm>
        </p:spPr>
        <p:txBody>
          <a:bodyPr/>
          <a:lstStyle/>
          <a:p>
            <a: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Solution</a:t>
            </a:r>
            <a:endParaRPr lang="en-US" dirty="0"/>
          </a:p>
        </p:txBody>
      </p:sp>
      <p:pic>
        <p:nvPicPr>
          <p:cNvPr id="36867" name="Picture 3"/>
          <p:cNvPicPr>
            <a:picLocks noChangeAspect="1" noChangeArrowheads="1"/>
          </p:cNvPicPr>
          <p:nvPr/>
        </p:nvPicPr>
        <p:blipFill>
          <a:blip r:embed="rId3" cstate="print"/>
          <a:srcRect/>
          <a:stretch>
            <a:fillRect/>
          </a:stretch>
        </p:blipFill>
        <p:spPr bwMode="auto">
          <a:xfrm>
            <a:off x="942157" y="1620256"/>
            <a:ext cx="7169150" cy="4432300"/>
          </a:xfrm>
          <a:prstGeom prst="rect">
            <a:avLst/>
          </a:prstGeom>
          <a:noFill/>
          <a:ln w="9525">
            <a:noFill/>
            <a:miter lim="800000"/>
            <a:headEnd/>
            <a:tailEnd/>
          </a:ln>
        </p:spPr>
      </p:pic>
      <p:graphicFrame>
        <p:nvGraphicFramePr>
          <p:cNvPr id="5" name="Object 4"/>
          <p:cNvGraphicFramePr>
            <a:graphicFrameLocks noChangeAspect="1"/>
          </p:cNvGraphicFramePr>
          <p:nvPr/>
        </p:nvGraphicFramePr>
        <p:xfrm>
          <a:off x="1143126" y="3873862"/>
          <a:ext cx="6794351" cy="598550"/>
        </p:xfrm>
        <a:graphic>
          <a:graphicData uri="http://schemas.openxmlformats.org/presentationml/2006/ole">
            <p:oleObj spid="_x0000_s36868" name="Equation" r:id="rId4" imgW="5333760" imgH="469800" progId="Equation.DSMT4">
              <p:embed/>
            </p:oleObj>
          </a:graphicData>
        </a:graphic>
      </p:graphicFrame>
      <p:graphicFrame>
        <p:nvGraphicFramePr>
          <p:cNvPr id="36869" name="Object 5"/>
          <p:cNvGraphicFramePr>
            <a:graphicFrameLocks noChangeAspect="1"/>
          </p:cNvGraphicFramePr>
          <p:nvPr/>
        </p:nvGraphicFramePr>
        <p:xfrm>
          <a:off x="1119188" y="4822825"/>
          <a:ext cx="6859587" cy="598488"/>
        </p:xfrm>
        <a:graphic>
          <a:graphicData uri="http://schemas.openxmlformats.org/presentationml/2006/ole">
            <p:oleObj spid="_x0000_s36869" name="Equation" r:id="rId5" imgW="5384520" imgH="4698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6869"/>
                                        </p:tgtEl>
                                        <p:attrNameLst>
                                          <p:attrName>style.visibility</p:attrName>
                                        </p:attrNameLst>
                                      </p:cBhvr>
                                      <p:to>
                                        <p:strVal val="visible"/>
                                      </p:to>
                                    </p:set>
                                    <p:anim calcmode="lin" valueType="num">
                                      <p:cBhvr additive="base">
                                        <p:cTn id="13" dur="500" fill="hold"/>
                                        <p:tgtEl>
                                          <p:spTgt spid="36869"/>
                                        </p:tgtEl>
                                        <p:attrNameLst>
                                          <p:attrName>ppt_x</p:attrName>
                                        </p:attrNameLst>
                                      </p:cBhvr>
                                      <p:tavLst>
                                        <p:tav tm="0">
                                          <p:val>
                                            <p:strVal val="#ppt_x"/>
                                          </p:val>
                                        </p:tav>
                                        <p:tav tm="100000">
                                          <p:val>
                                            <p:strVal val="#ppt_x"/>
                                          </p:val>
                                        </p:tav>
                                      </p:tavLst>
                                    </p:anim>
                                    <p:anim calcmode="lin" valueType="num">
                                      <p:cBhvr additive="base">
                                        <p:cTn id="14" dur="500" fill="hold"/>
                                        <p:tgtEl>
                                          <p:spTgt spid="368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6286"/>
            <a:ext cx="8229600" cy="1143000"/>
          </a:xfrm>
        </p:spPr>
        <p:txBody>
          <a:bodyPr/>
          <a:lstStyle/>
          <a:p>
            <a:r>
              <a:rPr lang="en-US" dirty="0" smtClean="0"/>
              <a:t>The Outline of Our Day</a:t>
            </a:r>
            <a:endParaRPr lang="en-US" dirty="0"/>
          </a:p>
        </p:txBody>
      </p:sp>
      <p:sp>
        <p:nvSpPr>
          <p:cNvPr id="3" name="Content Placeholder 2"/>
          <p:cNvSpPr>
            <a:spLocks noGrp="1"/>
          </p:cNvSpPr>
          <p:nvPr>
            <p:ph idx="1"/>
          </p:nvPr>
        </p:nvSpPr>
        <p:spPr>
          <a:xfrm>
            <a:off x="457200" y="1564307"/>
            <a:ext cx="8229600" cy="4389120"/>
          </a:xfrm>
        </p:spPr>
        <p:txBody>
          <a:bodyPr>
            <a:normAutofit fontScale="92500"/>
          </a:bodyPr>
          <a:lstStyle/>
          <a:p>
            <a:pPr>
              <a:spcAft>
                <a:spcPts val="1200"/>
              </a:spcAft>
            </a:pPr>
            <a:r>
              <a:rPr lang="en-US" sz="2000" dirty="0" smtClean="0"/>
              <a:t>A Warm-Up Probability Problem (Do Now?)</a:t>
            </a:r>
          </a:p>
          <a:p>
            <a:pPr>
              <a:spcAft>
                <a:spcPts val="1200"/>
              </a:spcAft>
            </a:pPr>
            <a:r>
              <a:rPr lang="en-US" sz="2000" dirty="0" smtClean="0"/>
              <a:t>Common Core Task Force Final Report Findings and Discussion</a:t>
            </a:r>
          </a:p>
          <a:p>
            <a:pPr>
              <a:spcAft>
                <a:spcPts val="1200"/>
              </a:spcAft>
            </a:pPr>
            <a:r>
              <a:rPr lang="en-US" sz="2000" dirty="0" smtClean="0"/>
              <a:t>Brainstorming the CC </a:t>
            </a:r>
            <a:r>
              <a:rPr lang="en-US" sz="2000" dirty="0" err="1" smtClean="0"/>
              <a:t>Alg</a:t>
            </a:r>
            <a:r>
              <a:rPr lang="en-US" sz="2000" dirty="0" smtClean="0"/>
              <a:t> II PARCC Standards and NYSED Clarifications</a:t>
            </a:r>
          </a:p>
          <a:p>
            <a:pPr>
              <a:spcAft>
                <a:spcPts val="1200"/>
              </a:spcAft>
            </a:pPr>
            <a:r>
              <a:rPr lang="en-US" sz="2000" dirty="0" smtClean="0"/>
              <a:t>Break (you’ll need one)</a:t>
            </a:r>
          </a:p>
          <a:p>
            <a:pPr>
              <a:spcAft>
                <a:spcPts val="1200"/>
              </a:spcAft>
            </a:pPr>
            <a:r>
              <a:rPr lang="en-US" sz="2000" dirty="0" smtClean="0"/>
              <a:t>Digging Into the CC </a:t>
            </a:r>
            <a:r>
              <a:rPr lang="en-US" sz="2000" dirty="0" err="1" smtClean="0"/>
              <a:t>Alg</a:t>
            </a:r>
            <a:r>
              <a:rPr lang="en-US" sz="2000" dirty="0" smtClean="0"/>
              <a:t> II Probability Standards</a:t>
            </a:r>
          </a:p>
          <a:p>
            <a:pPr>
              <a:spcAft>
                <a:spcPts val="1200"/>
              </a:spcAft>
            </a:pPr>
            <a:r>
              <a:rPr lang="en-US" sz="2000" dirty="0" smtClean="0"/>
              <a:t>Lunch</a:t>
            </a:r>
          </a:p>
          <a:p>
            <a:pPr>
              <a:spcAft>
                <a:spcPts val="1200"/>
              </a:spcAft>
            </a:pPr>
            <a:r>
              <a:rPr lang="en-US" sz="2000" dirty="0" smtClean="0"/>
              <a:t>Looking at Central Themes in CC </a:t>
            </a:r>
            <a:r>
              <a:rPr lang="en-US" sz="2000" dirty="0" err="1" smtClean="0"/>
              <a:t>Alg</a:t>
            </a:r>
            <a:r>
              <a:rPr lang="en-US" sz="2000" dirty="0" smtClean="0"/>
              <a:t> II Statistics Standards </a:t>
            </a:r>
          </a:p>
          <a:p>
            <a:pPr>
              <a:spcAft>
                <a:spcPts val="1200"/>
              </a:spcAft>
            </a:pPr>
            <a:r>
              <a:rPr lang="en-US" sz="2000" dirty="0" smtClean="0"/>
              <a:t>Break</a:t>
            </a:r>
          </a:p>
          <a:p>
            <a:pPr>
              <a:spcAft>
                <a:spcPts val="1200"/>
              </a:spcAft>
            </a:pPr>
            <a:r>
              <a:rPr lang="en-US" sz="2000" dirty="0" smtClean="0"/>
              <a:t>Using the </a:t>
            </a:r>
            <a:r>
              <a:rPr lang="en-US" sz="2000" dirty="0" err="1" smtClean="0"/>
              <a:t>Desmos</a:t>
            </a:r>
            <a:r>
              <a:rPr lang="en-US" sz="2000" dirty="0" smtClean="0"/>
              <a:t> Website for CC </a:t>
            </a:r>
            <a:r>
              <a:rPr lang="en-US" sz="2000" dirty="0" err="1" smtClean="0"/>
              <a:t>Alg</a:t>
            </a:r>
            <a:r>
              <a:rPr lang="en-US" sz="2000" dirty="0" smtClean="0"/>
              <a:t> II and More</a:t>
            </a:r>
            <a:endParaRPr lang="en-US" sz="2000"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91" y="939478"/>
            <a:ext cx="8305800" cy="1143000"/>
          </a:xfrm>
        </p:spPr>
        <p:txBody>
          <a:bodyPr/>
          <a:lstStyle/>
          <a:p>
            <a: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Independence</a:t>
            </a:r>
            <a:endParaRPr lang="en-US" dirty="0"/>
          </a:p>
        </p:txBody>
      </p:sp>
      <p:pic>
        <p:nvPicPr>
          <p:cNvPr id="37893" name="Picture 5"/>
          <p:cNvPicPr>
            <a:picLocks noChangeAspect="1" noChangeArrowheads="1"/>
          </p:cNvPicPr>
          <p:nvPr/>
        </p:nvPicPr>
        <p:blipFill>
          <a:blip r:embed="rId2" cstate="print"/>
          <a:srcRect/>
          <a:stretch>
            <a:fillRect/>
          </a:stretch>
        </p:blipFill>
        <p:spPr bwMode="auto">
          <a:xfrm>
            <a:off x="319453" y="3360753"/>
            <a:ext cx="8521700" cy="2635250"/>
          </a:xfrm>
          <a:prstGeom prst="rect">
            <a:avLst/>
          </a:prstGeom>
          <a:noFill/>
          <a:ln w="9525">
            <a:noFill/>
            <a:miter lim="800000"/>
            <a:headEnd/>
            <a:tailEnd/>
          </a:ln>
        </p:spPr>
      </p:pic>
      <p:pic>
        <p:nvPicPr>
          <p:cNvPr id="56321" name="Picture 1"/>
          <p:cNvPicPr>
            <a:picLocks noChangeAspect="1" noChangeArrowheads="1"/>
          </p:cNvPicPr>
          <p:nvPr/>
        </p:nvPicPr>
        <p:blipFill>
          <a:blip r:embed="rId3" cstate="print"/>
          <a:srcRect/>
          <a:stretch>
            <a:fillRect/>
          </a:stretch>
        </p:blipFill>
        <p:spPr bwMode="auto">
          <a:xfrm>
            <a:off x="319453" y="2245635"/>
            <a:ext cx="8522208" cy="113242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6321"/>
                                        </p:tgtEl>
                                        <p:attrNameLst>
                                          <p:attrName>style.visibility</p:attrName>
                                        </p:attrNameLst>
                                      </p:cBhvr>
                                      <p:to>
                                        <p:strVal val="visible"/>
                                      </p:to>
                                    </p:set>
                                    <p:animEffect transition="in" filter="box(in)">
                                      <p:cBhvr>
                                        <p:cTn id="7" dur="500"/>
                                        <p:tgtEl>
                                          <p:spTgt spid="5632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37893"/>
                                        </p:tgtEl>
                                        <p:attrNameLst>
                                          <p:attrName>style.visibility</p:attrName>
                                        </p:attrNameLst>
                                      </p:cBhvr>
                                      <p:to>
                                        <p:strVal val="visible"/>
                                      </p:to>
                                    </p:set>
                                    <p:animEffect transition="in" filter="box(out)">
                                      <p:cBhvr>
                                        <p:cTn id="12" dur="500"/>
                                        <p:tgtEl>
                                          <p:spTgt spid="37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cstate="print"/>
          <a:srcRect/>
          <a:stretch>
            <a:fillRect/>
          </a:stretch>
        </p:blipFill>
        <p:spPr bwMode="auto">
          <a:xfrm>
            <a:off x="1018137" y="853383"/>
            <a:ext cx="7247677" cy="5692313"/>
          </a:xfrm>
          <a:prstGeom prst="rect">
            <a:avLst/>
          </a:prstGeom>
          <a:noFill/>
          <a:ln w="9525">
            <a:noFill/>
            <a:miter lim="800000"/>
            <a:headEnd/>
            <a:tailEnd/>
          </a:ln>
        </p:spPr>
      </p:pic>
      <p:graphicFrame>
        <p:nvGraphicFramePr>
          <p:cNvPr id="5" name="Object 4"/>
          <p:cNvGraphicFramePr>
            <a:graphicFrameLocks noChangeAspect="1"/>
          </p:cNvGraphicFramePr>
          <p:nvPr/>
        </p:nvGraphicFramePr>
        <p:xfrm>
          <a:off x="1821570" y="3567930"/>
          <a:ext cx="1700228" cy="501972"/>
        </p:xfrm>
        <a:graphic>
          <a:graphicData uri="http://schemas.openxmlformats.org/presentationml/2006/ole">
            <p:oleObj spid="_x0000_s38916" name="Equation" r:id="rId4" imgW="1333440" imgH="393480" progId="Equation.DSMT4">
              <p:embed/>
            </p:oleObj>
          </a:graphicData>
        </a:graphic>
      </p:graphicFrame>
      <p:graphicFrame>
        <p:nvGraphicFramePr>
          <p:cNvPr id="38917" name="Object 5"/>
          <p:cNvGraphicFramePr>
            <a:graphicFrameLocks noChangeAspect="1"/>
          </p:cNvGraphicFramePr>
          <p:nvPr/>
        </p:nvGraphicFramePr>
        <p:xfrm>
          <a:off x="4275058" y="3214326"/>
          <a:ext cx="2201863" cy="501650"/>
        </p:xfrm>
        <a:graphic>
          <a:graphicData uri="http://schemas.openxmlformats.org/presentationml/2006/ole">
            <p:oleObj spid="_x0000_s38917" name="Equation" r:id="rId5" imgW="1726920" imgH="393480" progId="Equation.DSMT4">
              <p:embed/>
            </p:oleObj>
          </a:graphicData>
        </a:graphic>
      </p:graphicFrame>
      <p:graphicFrame>
        <p:nvGraphicFramePr>
          <p:cNvPr id="38918" name="Object 6"/>
          <p:cNvGraphicFramePr>
            <a:graphicFrameLocks noChangeAspect="1"/>
          </p:cNvGraphicFramePr>
          <p:nvPr/>
        </p:nvGraphicFramePr>
        <p:xfrm>
          <a:off x="4275058" y="3964868"/>
          <a:ext cx="2330450" cy="501650"/>
        </p:xfrm>
        <a:graphic>
          <a:graphicData uri="http://schemas.openxmlformats.org/presentationml/2006/ole">
            <p:oleObj spid="_x0000_s38918" name="Equation" r:id="rId6" imgW="1828800" imgH="393480" progId="Equation.DSMT4">
              <p:embed/>
            </p:oleObj>
          </a:graphicData>
        </a:graphic>
      </p:graphicFrame>
      <p:graphicFrame>
        <p:nvGraphicFramePr>
          <p:cNvPr id="8" name="Object 7"/>
          <p:cNvGraphicFramePr>
            <a:graphicFrameLocks noChangeAspect="1"/>
          </p:cNvGraphicFramePr>
          <p:nvPr/>
        </p:nvGraphicFramePr>
        <p:xfrm>
          <a:off x="1576872" y="5469157"/>
          <a:ext cx="2116941" cy="525001"/>
        </p:xfrm>
        <a:graphic>
          <a:graphicData uri="http://schemas.openxmlformats.org/presentationml/2006/ole">
            <p:oleObj spid="_x0000_s38919" name="Equation" r:id="rId7" imgW="1587240" imgH="393480" progId="Equation.DSMT4">
              <p:embed/>
            </p:oleObj>
          </a:graphicData>
        </a:graphic>
      </p:graphicFrame>
      <p:graphicFrame>
        <p:nvGraphicFramePr>
          <p:cNvPr id="38920" name="Object 8"/>
          <p:cNvGraphicFramePr>
            <a:graphicFrameLocks noChangeAspect="1"/>
          </p:cNvGraphicFramePr>
          <p:nvPr/>
        </p:nvGraphicFramePr>
        <p:xfrm>
          <a:off x="3870325" y="5232400"/>
          <a:ext cx="2760663" cy="525463"/>
        </p:xfrm>
        <a:graphic>
          <a:graphicData uri="http://schemas.openxmlformats.org/presentationml/2006/ole">
            <p:oleObj spid="_x0000_s38920" name="Equation" r:id="rId8" imgW="2070000" imgH="393480" progId="Equation.DSMT4">
              <p:embed/>
            </p:oleObj>
          </a:graphicData>
        </a:graphic>
      </p:graphicFrame>
      <p:graphicFrame>
        <p:nvGraphicFramePr>
          <p:cNvPr id="38921" name="Object 9"/>
          <p:cNvGraphicFramePr>
            <a:graphicFrameLocks noChangeAspect="1"/>
          </p:cNvGraphicFramePr>
          <p:nvPr/>
        </p:nvGraphicFramePr>
        <p:xfrm>
          <a:off x="3962400" y="5846763"/>
          <a:ext cx="2627313" cy="525462"/>
        </p:xfrm>
        <a:graphic>
          <a:graphicData uri="http://schemas.openxmlformats.org/presentationml/2006/ole">
            <p:oleObj spid="_x0000_s38921" name="Equation" r:id="rId9" imgW="1968480" imgH="393480" progId="Equation.DSMT4">
              <p:embed/>
            </p:oleObj>
          </a:graphicData>
        </a:graphic>
      </p:graphicFrame>
      <p:sp>
        <p:nvSpPr>
          <p:cNvPr id="11" name="TextBox 10"/>
          <p:cNvSpPr txBox="1"/>
          <p:nvPr/>
        </p:nvSpPr>
        <p:spPr>
          <a:xfrm>
            <a:off x="6654298" y="3449370"/>
            <a:ext cx="1460656" cy="646331"/>
          </a:xfrm>
          <a:prstGeom prst="rect">
            <a:avLst/>
          </a:prstGeom>
          <a:noFill/>
        </p:spPr>
        <p:txBody>
          <a:bodyPr wrap="none" rtlCol="0">
            <a:spAutoFit/>
          </a:bodyPr>
          <a:lstStyle/>
          <a:p>
            <a:r>
              <a:rPr lang="en-US" dirty="0" smtClean="0"/>
              <a:t>Not</a:t>
            </a:r>
          </a:p>
          <a:p>
            <a:r>
              <a:rPr lang="en-US" dirty="0" smtClean="0"/>
              <a:t>independent</a:t>
            </a:r>
            <a:endParaRPr lang="en-US" dirty="0"/>
          </a:p>
        </p:txBody>
      </p:sp>
      <p:sp>
        <p:nvSpPr>
          <p:cNvPr id="12" name="TextBox 11"/>
          <p:cNvSpPr txBox="1"/>
          <p:nvPr/>
        </p:nvSpPr>
        <p:spPr>
          <a:xfrm>
            <a:off x="6689004" y="5611641"/>
            <a:ext cx="1473480" cy="369332"/>
          </a:xfrm>
          <a:prstGeom prst="rect">
            <a:avLst/>
          </a:prstGeom>
          <a:noFill/>
        </p:spPr>
        <p:txBody>
          <a:bodyPr wrap="none" rtlCol="0">
            <a:spAutoFit/>
          </a:bodyPr>
          <a:lstStyle/>
          <a:p>
            <a:r>
              <a:rPr lang="en-US" dirty="0"/>
              <a:t>I</a:t>
            </a:r>
            <a:r>
              <a:rPr lang="en-US" dirty="0" smtClean="0"/>
              <a:t>ndependent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8917"/>
                                        </p:tgtEl>
                                        <p:attrNameLst>
                                          <p:attrName>style.visibility</p:attrName>
                                        </p:attrNameLst>
                                      </p:cBhvr>
                                      <p:to>
                                        <p:strVal val="visible"/>
                                      </p:to>
                                    </p:set>
                                    <p:anim calcmode="lin" valueType="num">
                                      <p:cBhvr additive="base">
                                        <p:cTn id="13" dur="500" fill="hold"/>
                                        <p:tgtEl>
                                          <p:spTgt spid="38917"/>
                                        </p:tgtEl>
                                        <p:attrNameLst>
                                          <p:attrName>ppt_x</p:attrName>
                                        </p:attrNameLst>
                                      </p:cBhvr>
                                      <p:tavLst>
                                        <p:tav tm="0">
                                          <p:val>
                                            <p:strVal val="0-#ppt_w/2"/>
                                          </p:val>
                                        </p:tav>
                                        <p:tav tm="100000">
                                          <p:val>
                                            <p:strVal val="#ppt_x"/>
                                          </p:val>
                                        </p:tav>
                                      </p:tavLst>
                                    </p:anim>
                                    <p:anim calcmode="lin" valueType="num">
                                      <p:cBhvr additive="base">
                                        <p:cTn id="14" dur="500" fill="hold"/>
                                        <p:tgtEl>
                                          <p:spTgt spid="3891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8918"/>
                                        </p:tgtEl>
                                        <p:attrNameLst>
                                          <p:attrName>style.visibility</p:attrName>
                                        </p:attrNameLst>
                                      </p:cBhvr>
                                      <p:to>
                                        <p:strVal val="visible"/>
                                      </p:to>
                                    </p:set>
                                    <p:anim calcmode="lin" valueType="num">
                                      <p:cBhvr additive="base">
                                        <p:cTn id="19" dur="500" fill="hold"/>
                                        <p:tgtEl>
                                          <p:spTgt spid="38918"/>
                                        </p:tgtEl>
                                        <p:attrNameLst>
                                          <p:attrName>ppt_x</p:attrName>
                                        </p:attrNameLst>
                                      </p:cBhvr>
                                      <p:tavLst>
                                        <p:tav tm="0">
                                          <p:val>
                                            <p:strVal val="0-#ppt_w/2"/>
                                          </p:val>
                                        </p:tav>
                                        <p:tav tm="100000">
                                          <p:val>
                                            <p:strVal val="#ppt_x"/>
                                          </p:val>
                                        </p:tav>
                                      </p:tavLst>
                                    </p:anim>
                                    <p:anim calcmode="lin" valueType="num">
                                      <p:cBhvr additive="base">
                                        <p:cTn id="20" dur="500" fill="hold"/>
                                        <p:tgtEl>
                                          <p:spTgt spid="3891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 presetClass="entr" presetSubtype="32"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ox(out)">
                                      <p:cBhvr>
                                        <p:cTn id="25" dur="10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38920"/>
                                        </p:tgtEl>
                                        <p:attrNameLst>
                                          <p:attrName>style.visibility</p:attrName>
                                        </p:attrNameLst>
                                      </p:cBhvr>
                                      <p:to>
                                        <p:strVal val="visible"/>
                                      </p:to>
                                    </p:set>
                                    <p:anim calcmode="lin" valueType="num">
                                      <p:cBhvr additive="base">
                                        <p:cTn id="36" dur="500" fill="hold"/>
                                        <p:tgtEl>
                                          <p:spTgt spid="38920"/>
                                        </p:tgtEl>
                                        <p:attrNameLst>
                                          <p:attrName>ppt_x</p:attrName>
                                        </p:attrNameLst>
                                      </p:cBhvr>
                                      <p:tavLst>
                                        <p:tav tm="0">
                                          <p:val>
                                            <p:strVal val="0-#ppt_w/2"/>
                                          </p:val>
                                        </p:tav>
                                        <p:tav tm="100000">
                                          <p:val>
                                            <p:strVal val="#ppt_x"/>
                                          </p:val>
                                        </p:tav>
                                      </p:tavLst>
                                    </p:anim>
                                    <p:anim calcmode="lin" valueType="num">
                                      <p:cBhvr additive="base">
                                        <p:cTn id="37" dur="500" fill="hold"/>
                                        <p:tgtEl>
                                          <p:spTgt spid="38920"/>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38921"/>
                                        </p:tgtEl>
                                        <p:attrNameLst>
                                          <p:attrName>style.visibility</p:attrName>
                                        </p:attrNameLst>
                                      </p:cBhvr>
                                      <p:to>
                                        <p:strVal val="visible"/>
                                      </p:to>
                                    </p:set>
                                    <p:anim calcmode="lin" valueType="num">
                                      <p:cBhvr additive="base">
                                        <p:cTn id="42" dur="500" fill="hold"/>
                                        <p:tgtEl>
                                          <p:spTgt spid="38921"/>
                                        </p:tgtEl>
                                        <p:attrNameLst>
                                          <p:attrName>ppt_x</p:attrName>
                                        </p:attrNameLst>
                                      </p:cBhvr>
                                      <p:tavLst>
                                        <p:tav tm="0">
                                          <p:val>
                                            <p:strVal val="0-#ppt_w/2"/>
                                          </p:val>
                                        </p:tav>
                                        <p:tav tm="100000">
                                          <p:val>
                                            <p:strVal val="#ppt_x"/>
                                          </p:val>
                                        </p:tav>
                                      </p:tavLst>
                                    </p:anim>
                                    <p:anim calcmode="lin" valueType="num">
                                      <p:cBhvr additive="base">
                                        <p:cTn id="43" dur="500" fill="hold"/>
                                        <p:tgtEl>
                                          <p:spTgt spid="38921"/>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 presetClass="entr" presetSubtype="32"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box(out)">
                                      <p:cBhvr>
                                        <p:cTn id="4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850" y="88460"/>
            <a:ext cx="10049346" cy="1143000"/>
          </a:xfrm>
        </p:spPr>
        <p:txBody>
          <a:bodyPr>
            <a:noAutofit/>
          </a:bodyPr>
          <a:lstStyle/>
          <a:p>
            <a:r>
              <a:rPr lang="en-US" sz="25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Association Between Experience and Probability Content</a:t>
            </a:r>
            <a:endParaRPr lang="en-US" sz="2500" dirty="0"/>
          </a:p>
        </p:txBody>
      </p:sp>
      <p:sp>
        <p:nvSpPr>
          <p:cNvPr id="3" name="TextBox 2"/>
          <p:cNvSpPr txBox="1"/>
          <p:nvPr/>
        </p:nvSpPr>
        <p:spPr>
          <a:xfrm>
            <a:off x="153908" y="1312752"/>
            <a:ext cx="8582686" cy="1200329"/>
          </a:xfrm>
          <a:prstGeom prst="rect">
            <a:avLst/>
          </a:prstGeom>
          <a:noFill/>
        </p:spPr>
        <p:txBody>
          <a:bodyPr wrap="square" rtlCol="0">
            <a:spAutoFit/>
          </a:bodyPr>
          <a:lstStyle/>
          <a:p>
            <a:r>
              <a:rPr lang="en-US" dirty="0" smtClean="0"/>
              <a:t>The Common Core Standards do not contain any material associated with classic counting theory, including the fundamental multiplication law, permutations and combinations. But, how important is this content and does its perceived importance depend on how long someone has been teaching?</a:t>
            </a:r>
            <a:endParaRPr lang="en-US" dirty="0"/>
          </a:p>
        </p:txBody>
      </p:sp>
      <p:sp>
        <p:nvSpPr>
          <p:cNvPr id="4" name="TextBox 3"/>
          <p:cNvSpPr txBox="1"/>
          <p:nvPr/>
        </p:nvSpPr>
        <p:spPr>
          <a:xfrm>
            <a:off x="208230" y="2625504"/>
            <a:ext cx="8523102" cy="369332"/>
          </a:xfrm>
          <a:prstGeom prst="rect">
            <a:avLst/>
          </a:prstGeom>
          <a:noFill/>
        </p:spPr>
        <p:txBody>
          <a:bodyPr wrap="none" rtlCol="0">
            <a:spAutoFit/>
          </a:bodyPr>
          <a:lstStyle/>
          <a:p>
            <a:r>
              <a:rPr lang="en-US" dirty="0" smtClean="0"/>
              <a:t>Question #1: How many years of teaching experience do you have in New York State?</a:t>
            </a:r>
          </a:p>
        </p:txBody>
      </p:sp>
      <p:sp>
        <p:nvSpPr>
          <p:cNvPr id="5" name="TextBox 4"/>
          <p:cNvSpPr txBox="1"/>
          <p:nvPr/>
        </p:nvSpPr>
        <p:spPr>
          <a:xfrm>
            <a:off x="208230" y="3140043"/>
            <a:ext cx="8751370" cy="369332"/>
          </a:xfrm>
          <a:prstGeom prst="rect">
            <a:avLst/>
          </a:prstGeom>
          <a:noFill/>
        </p:spPr>
        <p:txBody>
          <a:bodyPr wrap="none" rtlCol="0">
            <a:spAutoFit/>
          </a:bodyPr>
          <a:lstStyle/>
          <a:p>
            <a:r>
              <a:rPr lang="en-US" dirty="0" smtClean="0"/>
              <a:t>Question #2: Is counting theory an essential part of high school probability education?</a:t>
            </a:r>
          </a:p>
        </p:txBody>
      </p:sp>
      <p:graphicFrame>
        <p:nvGraphicFramePr>
          <p:cNvPr id="6" name="Table 5"/>
          <p:cNvGraphicFramePr>
            <a:graphicFrameLocks noGrp="1"/>
          </p:cNvGraphicFramePr>
          <p:nvPr/>
        </p:nvGraphicFramePr>
        <p:xfrm>
          <a:off x="1542107" y="3732794"/>
          <a:ext cx="6096000" cy="256540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endParaRPr lang="en-US" dirty="0"/>
                    </a:p>
                  </a:txBody>
                  <a:tcPr>
                    <a:lnT w="12700" cmpd="sng">
                      <a:noFill/>
                    </a:lnT>
                  </a:tcPr>
                </a:tc>
                <a:tc>
                  <a:txBody>
                    <a:bodyPr/>
                    <a:lstStyle/>
                    <a:p>
                      <a:r>
                        <a:rPr lang="en-US" dirty="0" smtClean="0"/>
                        <a:t>Counting</a:t>
                      </a:r>
                    </a:p>
                    <a:p>
                      <a:r>
                        <a:rPr lang="en-US" dirty="0" smtClean="0"/>
                        <a:t>Essential</a:t>
                      </a:r>
                      <a:endParaRPr lang="en-US" dirty="0"/>
                    </a:p>
                  </a:txBody>
                  <a:tcPr/>
                </a:tc>
                <a:tc>
                  <a:txBody>
                    <a:bodyPr/>
                    <a:lstStyle/>
                    <a:p>
                      <a:r>
                        <a:rPr lang="en-US" dirty="0" smtClean="0"/>
                        <a:t>Counting</a:t>
                      </a:r>
                    </a:p>
                    <a:p>
                      <a:r>
                        <a:rPr lang="en-US" dirty="0" smtClean="0"/>
                        <a:t>Not Essential</a:t>
                      </a:r>
                      <a:endParaRPr lang="en-US" dirty="0"/>
                    </a:p>
                  </a:txBody>
                  <a:tcPr/>
                </a:tc>
                <a:tc>
                  <a:txBody>
                    <a:bodyPr/>
                    <a:lstStyle/>
                    <a:p>
                      <a:r>
                        <a:rPr lang="en-US" dirty="0" smtClean="0"/>
                        <a:t>Total</a:t>
                      </a:r>
                      <a:endParaRPr lang="en-US" dirty="0"/>
                    </a:p>
                  </a:txBody>
                  <a:tcPr/>
                </a:tc>
              </a:tr>
              <a:tr h="370840">
                <a:tc>
                  <a:txBody>
                    <a:bodyPr/>
                    <a:lstStyle/>
                    <a:p>
                      <a:r>
                        <a:rPr lang="en-US" dirty="0" smtClean="0"/>
                        <a:t>Less than 10 years</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10</a:t>
                      </a:r>
                      <a:r>
                        <a:rPr lang="en-US" baseline="0" dirty="0" smtClean="0"/>
                        <a:t> or more years</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Total</a:t>
                      </a:r>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719" y="144840"/>
            <a:ext cx="8305800" cy="1143000"/>
          </a:xfrm>
        </p:spPr>
        <p:txBody>
          <a:bodyPr>
            <a:normAutofit/>
          </a:bodyPr>
          <a:lstStyle/>
          <a:p>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 Sample Non-Sample Problem</a:t>
            </a:r>
            <a:endParaRPr lang="en-US" sz="4000" dirty="0"/>
          </a:p>
        </p:txBody>
      </p:sp>
      <p:pic>
        <p:nvPicPr>
          <p:cNvPr id="39938" name="Picture 2"/>
          <p:cNvPicPr>
            <a:picLocks noChangeAspect="1" noChangeArrowheads="1"/>
          </p:cNvPicPr>
          <p:nvPr/>
        </p:nvPicPr>
        <p:blipFill>
          <a:blip r:embed="rId3" cstate="print"/>
          <a:srcRect/>
          <a:stretch>
            <a:fillRect/>
          </a:stretch>
        </p:blipFill>
        <p:spPr bwMode="auto">
          <a:xfrm>
            <a:off x="890494" y="1394234"/>
            <a:ext cx="7294199" cy="5177544"/>
          </a:xfrm>
          <a:prstGeom prst="rect">
            <a:avLst/>
          </a:prstGeom>
          <a:noFill/>
          <a:ln w="9525">
            <a:noFill/>
            <a:miter lim="800000"/>
            <a:headEnd/>
            <a:tailEnd/>
          </a:ln>
        </p:spPr>
      </p:pic>
      <p:graphicFrame>
        <p:nvGraphicFramePr>
          <p:cNvPr id="4" name="Object 3"/>
          <p:cNvGraphicFramePr>
            <a:graphicFrameLocks noChangeAspect="1"/>
          </p:cNvGraphicFramePr>
          <p:nvPr/>
        </p:nvGraphicFramePr>
        <p:xfrm>
          <a:off x="1419537" y="2904448"/>
          <a:ext cx="4210092" cy="436279"/>
        </p:xfrm>
        <a:graphic>
          <a:graphicData uri="http://schemas.openxmlformats.org/presentationml/2006/ole">
            <p:oleObj spid="_x0000_s39939" name="Equation" r:id="rId4" imgW="2450880" imgH="253800" progId="Equation.DSMT4">
              <p:embed/>
            </p:oleObj>
          </a:graphicData>
        </a:graphic>
      </p:graphicFrame>
      <p:graphicFrame>
        <p:nvGraphicFramePr>
          <p:cNvPr id="39940" name="Object 4"/>
          <p:cNvGraphicFramePr>
            <a:graphicFrameLocks noChangeAspect="1"/>
          </p:cNvGraphicFramePr>
          <p:nvPr/>
        </p:nvGraphicFramePr>
        <p:xfrm>
          <a:off x="1419537" y="3374128"/>
          <a:ext cx="2879725" cy="436562"/>
        </p:xfrm>
        <a:graphic>
          <a:graphicData uri="http://schemas.openxmlformats.org/presentationml/2006/ole">
            <p:oleObj spid="_x0000_s39940" name="Equation" r:id="rId5" imgW="1676160" imgH="253800" progId="Equation.DSMT4">
              <p:embed/>
            </p:oleObj>
          </a:graphicData>
        </a:graphic>
      </p:graphicFrame>
      <p:graphicFrame>
        <p:nvGraphicFramePr>
          <p:cNvPr id="39941" name="Object 5"/>
          <p:cNvGraphicFramePr>
            <a:graphicFrameLocks noChangeAspect="1"/>
          </p:cNvGraphicFramePr>
          <p:nvPr/>
        </p:nvGraphicFramePr>
        <p:xfrm>
          <a:off x="1419537" y="3844622"/>
          <a:ext cx="3381375" cy="436562"/>
        </p:xfrm>
        <a:graphic>
          <a:graphicData uri="http://schemas.openxmlformats.org/presentationml/2006/ole">
            <p:oleObj spid="_x0000_s39941" name="Equation" r:id="rId6" imgW="1968480" imgH="253800" progId="Equation.DSMT4">
              <p:embed/>
            </p:oleObj>
          </a:graphicData>
        </a:graphic>
      </p:graphicFrame>
      <p:graphicFrame>
        <p:nvGraphicFramePr>
          <p:cNvPr id="39942" name="Object 6"/>
          <p:cNvGraphicFramePr>
            <a:graphicFrameLocks noChangeAspect="1"/>
          </p:cNvGraphicFramePr>
          <p:nvPr/>
        </p:nvGraphicFramePr>
        <p:xfrm>
          <a:off x="5510102" y="3851589"/>
          <a:ext cx="2028825" cy="436563"/>
        </p:xfrm>
        <a:graphic>
          <a:graphicData uri="http://schemas.openxmlformats.org/presentationml/2006/ole">
            <p:oleObj spid="_x0000_s39942" name="Equation" r:id="rId7" imgW="1180800" imgH="253800" progId="Equation.DSMT4">
              <p:embed/>
            </p:oleObj>
          </a:graphicData>
        </a:graphic>
      </p:graphicFrame>
      <p:grpSp>
        <p:nvGrpSpPr>
          <p:cNvPr id="11" name="Group 10"/>
          <p:cNvGrpSpPr/>
          <p:nvPr/>
        </p:nvGrpSpPr>
        <p:grpSpPr>
          <a:xfrm>
            <a:off x="1356668" y="5031386"/>
            <a:ext cx="5512620" cy="808037"/>
            <a:chOff x="1356668" y="5031386"/>
            <a:chExt cx="5512620" cy="808037"/>
          </a:xfrm>
        </p:grpSpPr>
        <p:graphicFrame>
          <p:nvGraphicFramePr>
            <p:cNvPr id="39943" name="Object 7"/>
            <p:cNvGraphicFramePr>
              <a:graphicFrameLocks noChangeAspect="1"/>
            </p:cNvGraphicFramePr>
            <p:nvPr/>
          </p:nvGraphicFramePr>
          <p:xfrm>
            <a:off x="1356668" y="5031386"/>
            <a:ext cx="3925888" cy="808037"/>
          </p:xfrm>
          <a:graphic>
            <a:graphicData uri="http://schemas.openxmlformats.org/presentationml/2006/ole">
              <p:oleObj spid="_x0000_s39943" name="Equation" r:id="rId8" imgW="2286000" imgH="469800" progId="Equation.DSMT4">
                <p:embed/>
              </p:oleObj>
            </a:graphicData>
          </a:graphic>
        </p:graphicFrame>
        <p:sp>
          <p:nvSpPr>
            <p:cNvPr id="10" name="TextBox 9"/>
            <p:cNvSpPr txBox="1"/>
            <p:nvPr/>
          </p:nvSpPr>
          <p:spPr>
            <a:xfrm>
              <a:off x="5585988" y="5241956"/>
              <a:ext cx="1283300" cy="369332"/>
            </a:xfrm>
            <a:prstGeom prst="rect">
              <a:avLst/>
            </a:prstGeom>
            <a:noFill/>
          </p:spPr>
          <p:txBody>
            <a:bodyPr wrap="none" rtlCol="0">
              <a:spAutoFit/>
            </a:bodyPr>
            <a:lstStyle/>
            <a:p>
              <a:r>
                <a:rPr lang="en-US" dirty="0" smtClean="0"/>
                <a:t>Approach 1</a:t>
              </a:r>
              <a:endParaRPr lang="en-US" dirty="0"/>
            </a:p>
          </p:txBody>
        </p:sp>
      </p:grpSp>
      <p:grpSp>
        <p:nvGrpSpPr>
          <p:cNvPr id="13" name="Group 12"/>
          <p:cNvGrpSpPr/>
          <p:nvPr/>
        </p:nvGrpSpPr>
        <p:grpSpPr>
          <a:xfrm>
            <a:off x="2860899" y="6003830"/>
            <a:ext cx="5176803" cy="436563"/>
            <a:chOff x="2860899" y="6003830"/>
            <a:chExt cx="5176803" cy="436563"/>
          </a:xfrm>
        </p:grpSpPr>
        <p:graphicFrame>
          <p:nvGraphicFramePr>
            <p:cNvPr id="39944" name="Object 8"/>
            <p:cNvGraphicFramePr>
              <a:graphicFrameLocks noChangeAspect="1"/>
            </p:cNvGraphicFramePr>
            <p:nvPr/>
          </p:nvGraphicFramePr>
          <p:xfrm>
            <a:off x="4394389" y="6003830"/>
            <a:ext cx="3643313" cy="436563"/>
          </p:xfrm>
          <a:graphic>
            <a:graphicData uri="http://schemas.openxmlformats.org/presentationml/2006/ole">
              <p:oleObj spid="_x0000_s39944" name="Equation" r:id="rId9" imgW="2120760" imgH="253800" progId="Equation.DSMT4">
                <p:embed/>
              </p:oleObj>
            </a:graphicData>
          </a:graphic>
        </p:graphicFrame>
        <p:sp>
          <p:nvSpPr>
            <p:cNvPr id="12" name="TextBox 11"/>
            <p:cNvSpPr txBox="1"/>
            <p:nvPr/>
          </p:nvSpPr>
          <p:spPr>
            <a:xfrm>
              <a:off x="2860899" y="6020554"/>
              <a:ext cx="1323376" cy="369332"/>
            </a:xfrm>
            <a:prstGeom prst="rect">
              <a:avLst/>
            </a:prstGeom>
            <a:noFill/>
          </p:spPr>
          <p:txBody>
            <a:bodyPr wrap="none" rtlCol="0">
              <a:spAutoFit/>
            </a:bodyPr>
            <a:lstStyle/>
            <a:p>
              <a:r>
                <a:rPr lang="en-US" dirty="0" smtClean="0"/>
                <a:t>Approach 2</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9940"/>
                                        </p:tgtEl>
                                        <p:attrNameLst>
                                          <p:attrName>style.visibility</p:attrName>
                                        </p:attrNameLst>
                                      </p:cBhvr>
                                      <p:to>
                                        <p:strVal val="visible"/>
                                      </p:to>
                                    </p:set>
                                    <p:anim calcmode="lin" valueType="num">
                                      <p:cBhvr additive="base">
                                        <p:cTn id="13" dur="500" fill="hold"/>
                                        <p:tgtEl>
                                          <p:spTgt spid="39940"/>
                                        </p:tgtEl>
                                        <p:attrNameLst>
                                          <p:attrName>ppt_x</p:attrName>
                                        </p:attrNameLst>
                                      </p:cBhvr>
                                      <p:tavLst>
                                        <p:tav tm="0">
                                          <p:val>
                                            <p:strVal val="#ppt_x"/>
                                          </p:val>
                                        </p:tav>
                                        <p:tav tm="100000">
                                          <p:val>
                                            <p:strVal val="#ppt_x"/>
                                          </p:val>
                                        </p:tav>
                                      </p:tavLst>
                                    </p:anim>
                                    <p:anim calcmode="lin" valueType="num">
                                      <p:cBhvr additive="base">
                                        <p:cTn id="14" dur="500" fill="hold"/>
                                        <p:tgtEl>
                                          <p:spTgt spid="3994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9941"/>
                                        </p:tgtEl>
                                        <p:attrNameLst>
                                          <p:attrName>style.visibility</p:attrName>
                                        </p:attrNameLst>
                                      </p:cBhvr>
                                      <p:to>
                                        <p:strVal val="visible"/>
                                      </p:to>
                                    </p:set>
                                    <p:anim calcmode="lin" valueType="num">
                                      <p:cBhvr additive="base">
                                        <p:cTn id="19" dur="500" fill="hold"/>
                                        <p:tgtEl>
                                          <p:spTgt spid="39941"/>
                                        </p:tgtEl>
                                        <p:attrNameLst>
                                          <p:attrName>ppt_x</p:attrName>
                                        </p:attrNameLst>
                                      </p:cBhvr>
                                      <p:tavLst>
                                        <p:tav tm="0">
                                          <p:val>
                                            <p:strVal val="#ppt_x"/>
                                          </p:val>
                                        </p:tav>
                                        <p:tav tm="100000">
                                          <p:val>
                                            <p:strVal val="#ppt_x"/>
                                          </p:val>
                                        </p:tav>
                                      </p:tavLst>
                                    </p:anim>
                                    <p:anim calcmode="lin" valueType="num">
                                      <p:cBhvr additive="base">
                                        <p:cTn id="20" dur="500" fill="hold"/>
                                        <p:tgtEl>
                                          <p:spTgt spid="3994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9942"/>
                                        </p:tgtEl>
                                        <p:attrNameLst>
                                          <p:attrName>style.visibility</p:attrName>
                                        </p:attrNameLst>
                                      </p:cBhvr>
                                      <p:to>
                                        <p:strVal val="visible"/>
                                      </p:to>
                                    </p:set>
                                    <p:anim calcmode="lin" valueType="num">
                                      <p:cBhvr additive="base">
                                        <p:cTn id="25" dur="500" fill="hold"/>
                                        <p:tgtEl>
                                          <p:spTgt spid="39942"/>
                                        </p:tgtEl>
                                        <p:attrNameLst>
                                          <p:attrName>ppt_x</p:attrName>
                                        </p:attrNameLst>
                                      </p:cBhvr>
                                      <p:tavLst>
                                        <p:tav tm="0">
                                          <p:val>
                                            <p:strVal val="0-#ppt_w/2"/>
                                          </p:val>
                                        </p:tav>
                                        <p:tav tm="100000">
                                          <p:val>
                                            <p:strVal val="#ppt_x"/>
                                          </p:val>
                                        </p:tav>
                                      </p:tavLst>
                                    </p:anim>
                                    <p:anim calcmode="lin" valueType="num">
                                      <p:cBhvr additive="base">
                                        <p:cTn id="26" dur="500" fill="hold"/>
                                        <p:tgtEl>
                                          <p:spTgt spid="3994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0-#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Statistics Standards</a:t>
            </a:r>
            <a:endParaRPr lang="en-US" dirty="0"/>
          </a:p>
        </p:txBody>
      </p:sp>
      <p:pic>
        <p:nvPicPr>
          <p:cNvPr id="40962" name="Picture 2"/>
          <p:cNvPicPr>
            <a:picLocks noChangeAspect="1" noChangeArrowheads="1"/>
          </p:cNvPicPr>
          <p:nvPr/>
        </p:nvPicPr>
        <p:blipFill>
          <a:blip r:embed="rId2" cstate="print"/>
          <a:srcRect/>
          <a:stretch>
            <a:fillRect/>
          </a:stretch>
        </p:blipFill>
        <p:spPr bwMode="auto">
          <a:xfrm>
            <a:off x="228944" y="1966427"/>
            <a:ext cx="8686800" cy="2245397"/>
          </a:xfrm>
          <a:prstGeom prst="rect">
            <a:avLst/>
          </a:prstGeom>
          <a:noFill/>
          <a:ln w="9525">
            <a:noFill/>
            <a:miter lim="800000"/>
            <a:headEnd/>
            <a:tailEnd/>
          </a:ln>
        </p:spPr>
      </p:pic>
      <p:pic>
        <p:nvPicPr>
          <p:cNvPr id="40963" name="Picture 3"/>
          <p:cNvPicPr>
            <a:picLocks noChangeAspect="1" noChangeArrowheads="1"/>
          </p:cNvPicPr>
          <p:nvPr/>
        </p:nvPicPr>
        <p:blipFill>
          <a:blip r:embed="rId3" cstate="print"/>
          <a:srcRect/>
          <a:stretch>
            <a:fillRect/>
          </a:stretch>
        </p:blipFill>
        <p:spPr bwMode="auto">
          <a:xfrm>
            <a:off x="228944" y="4078963"/>
            <a:ext cx="8686800" cy="187350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box(in)">
                                      <p:cBhvr>
                                        <p:cTn id="7" dur="500"/>
                                        <p:tgtEl>
                                          <p:spTgt spid="4096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40963"/>
                                        </p:tgtEl>
                                        <p:attrNameLst>
                                          <p:attrName>style.visibility</p:attrName>
                                        </p:attrNameLst>
                                      </p:cBhvr>
                                      <p:to>
                                        <p:strVal val="visible"/>
                                      </p:to>
                                    </p:set>
                                    <p:animEffect transition="in" filter="box(out)">
                                      <p:cBhvr>
                                        <p:cTn id="12" dur="500"/>
                                        <p:tgtEl>
                                          <p:spTgt spid="40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256105" y="997707"/>
            <a:ext cx="8686800" cy="2245397"/>
          </a:xfrm>
          <a:prstGeom prst="rect">
            <a:avLst/>
          </a:prstGeom>
          <a:noFill/>
          <a:ln w="9525">
            <a:noFill/>
            <a:miter lim="800000"/>
            <a:headEnd/>
            <a:tailEnd/>
          </a:ln>
        </p:spPr>
      </p:pic>
      <p:pic>
        <p:nvPicPr>
          <p:cNvPr id="41986" name="Picture 2"/>
          <p:cNvPicPr>
            <a:picLocks noChangeAspect="1" noChangeArrowheads="1"/>
          </p:cNvPicPr>
          <p:nvPr/>
        </p:nvPicPr>
        <p:blipFill>
          <a:blip r:embed="rId3" cstate="print"/>
          <a:srcRect/>
          <a:stretch>
            <a:fillRect/>
          </a:stretch>
        </p:blipFill>
        <p:spPr bwMode="auto">
          <a:xfrm>
            <a:off x="256105" y="3088652"/>
            <a:ext cx="8686800" cy="313408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41986"/>
                                        </p:tgtEl>
                                        <p:attrNameLst>
                                          <p:attrName>style.visibility</p:attrName>
                                        </p:attrNameLst>
                                      </p:cBhvr>
                                      <p:to>
                                        <p:strVal val="visible"/>
                                      </p:to>
                                    </p:set>
                                    <p:animEffect transition="in" filter="box(out)">
                                      <p:cBhvr>
                                        <p:cTn id="12" dur="500"/>
                                        <p:tgtEl>
                                          <p:spTgt spid="41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875" y="504922"/>
            <a:ext cx="9076099" cy="114300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Evaluating Reports Containing Data</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3010" name="Picture 2"/>
          <p:cNvPicPr>
            <a:picLocks noChangeAspect="1" noChangeArrowheads="1"/>
          </p:cNvPicPr>
          <p:nvPr/>
        </p:nvPicPr>
        <p:blipFill>
          <a:blip r:embed="rId2" cstate="print"/>
          <a:srcRect/>
          <a:stretch>
            <a:fillRect/>
          </a:stretch>
        </p:blipFill>
        <p:spPr bwMode="auto">
          <a:xfrm>
            <a:off x="1199835" y="3465748"/>
            <a:ext cx="6717994" cy="2907892"/>
          </a:xfrm>
          <a:prstGeom prst="rect">
            <a:avLst/>
          </a:prstGeom>
          <a:noFill/>
          <a:ln w="9525">
            <a:noFill/>
            <a:miter lim="800000"/>
            <a:headEnd/>
            <a:tailEnd/>
          </a:ln>
        </p:spPr>
      </p:pic>
      <p:pic>
        <p:nvPicPr>
          <p:cNvPr id="43011" name="Picture 3"/>
          <p:cNvPicPr>
            <a:picLocks noChangeAspect="1" noChangeArrowheads="1"/>
          </p:cNvPicPr>
          <p:nvPr/>
        </p:nvPicPr>
        <p:blipFill>
          <a:blip r:embed="rId3" cstate="print"/>
          <a:srcRect/>
          <a:stretch>
            <a:fillRect/>
          </a:stretch>
        </p:blipFill>
        <p:spPr bwMode="auto">
          <a:xfrm>
            <a:off x="403131" y="1891577"/>
            <a:ext cx="8297249" cy="1284354"/>
          </a:xfrm>
          <a:prstGeom prst="rect">
            <a:avLst/>
          </a:prstGeom>
          <a:noFill/>
          <a:ln w="9525">
            <a:noFill/>
            <a:miter lim="800000"/>
            <a:headEnd/>
            <a:tailEnd/>
          </a:ln>
        </p:spPr>
      </p:pic>
      <p:grpSp>
        <p:nvGrpSpPr>
          <p:cNvPr id="7" name="Group 6"/>
          <p:cNvGrpSpPr>
            <a:grpSpLocks noChangeAspect="1"/>
          </p:cNvGrpSpPr>
          <p:nvPr/>
        </p:nvGrpSpPr>
        <p:grpSpPr>
          <a:xfrm>
            <a:off x="1128166" y="1789524"/>
            <a:ext cx="6934810" cy="4865738"/>
            <a:chOff x="938040" y="647763"/>
            <a:chExt cx="7214616" cy="5068477"/>
          </a:xfrm>
        </p:grpSpPr>
        <p:pic>
          <p:nvPicPr>
            <p:cNvPr id="43012" name="Picture 4"/>
            <p:cNvPicPr>
              <a:picLocks noChangeAspect="1" noChangeArrowheads="1"/>
            </p:cNvPicPr>
            <p:nvPr/>
          </p:nvPicPr>
          <p:blipFill>
            <a:blip r:embed="rId4" cstate="print"/>
            <a:srcRect/>
            <a:stretch>
              <a:fillRect/>
            </a:stretch>
          </p:blipFill>
          <p:spPr bwMode="auto">
            <a:xfrm>
              <a:off x="938040" y="647763"/>
              <a:ext cx="7213600" cy="4584700"/>
            </a:xfrm>
            <a:prstGeom prst="rect">
              <a:avLst/>
            </a:prstGeom>
            <a:noFill/>
            <a:ln w="9525">
              <a:noFill/>
              <a:miter lim="800000"/>
              <a:headEnd/>
              <a:tailEnd/>
            </a:ln>
          </p:spPr>
        </p:pic>
        <p:pic>
          <p:nvPicPr>
            <p:cNvPr id="43013" name="Picture 5"/>
            <p:cNvPicPr>
              <a:picLocks noChangeAspect="1" noChangeArrowheads="1"/>
            </p:cNvPicPr>
            <p:nvPr/>
          </p:nvPicPr>
          <p:blipFill>
            <a:blip r:embed="rId5" cstate="print"/>
            <a:srcRect/>
            <a:stretch>
              <a:fillRect/>
            </a:stretch>
          </p:blipFill>
          <p:spPr bwMode="auto">
            <a:xfrm>
              <a:off x="938040" y="5193915"/>
              <a:ext cx="7214616" cy="522325"/>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3011"/>
                                        </p:tgtEl>
                                        <p:attrNameLst>
                                          <p:attrName>style.visibility</p:attrName>
                                        </p:attrNameLst>
                                      </p:cBhvr>
                                      <p:to>
                                        <p:strVal val="visible"/>
                                      </p:to>
                                    </p:set>
                                    <p:animEffect transition="in" filter="box(in)">
                                      <p:cBhvr>
                                        <p:cTn id="7" dur="500"/>
                                        <p:tgtEl>
                                          <p:spTgt spid="4301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43010"/>
                                        </p:tgtEl>
                                        <p:attrNameLst>
                                          <p:attrName>style.visibility</p:attrName>
                                        </p:attrNameLst>
                                      </p:cBhvr>
                                      <p:to>
                                        <p:strVal val="visible"/>
                                      </p:to>
                                    </p:set>
                                    <p:animEffect transition="in" filter="box(out)">
                                      <p:cBhvr>
                                        <p:cTn id="12" dur="500"/>
                                        <p:tgtEl>
                                          <p:spTgt spid="430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2" fill="hold" nodeType="clickEffect">
                                  <p:stCondLst>
                                    <p:cond delay="0"/>
                                  </p:stCondLst>
                                  <p:childTnLst>
                                    <p:anim calcmode="lin" valueType="num">
                                      <p:cBhvr additive="base">
                                        <p:cTn id="16" dur="500"/>
                                        <p:tgtEl>
                                          <p:spTgt spid="43011"/>
                                        </p:tgtEl>
                                        <p:attrNameLst>
                                          <p:attrName>ppt_x</p:attrName>
                                        </p:attrNameLst>
                                      </p:cBhvr>
                                      <p:tavLst>
                                        <p:tav tm="0">
                                          <p:val>
                                            <p:strVal val="ppt_x"/>
                                          </p:val>
                                        </p:tav>
                                        <p:tav tm="100000">
                                          <p:val>
                                            <p:strVal val="1+ppt_w/2"/>
                                          </p:val>
                                        </p:tav>
                                      </p:tavLst>
                                    </p:anim>
                                    <p:anim calcmode="lin" valueType="num">
                                      <p:cBhvr additive="base">
                                        <p:cTn id="17" dur="500"/>
                                        <p:tgtEl>
                                          <p:spTgt spid="43011"/>
                                        </p:tgtEl>
                                        <p:attrNameLst>
                                          <p:attrName>ppt_y</p:attrName>
                                        </p:attrNameLst>
                                      </p:cBhvr>
                                      <p:tavLst>
                                        <p:tav tm="0">
                                          <p:val>
                                            <p:strVal val="ppt_y"/>
                                          </p:val>
                                        </p:tav>
                                        <p:tav tm="100000">
                                          <p:val>
                                            <p:strVal val="ppt_y"/>
                                          </p:val>
                                        </p:tav>
                                      </p:tavLst>
                                    </p:anim>
                                    <p:set>
                                      <p:cBhvr>
                                        <p:cTn id="18" dur="1" fill="hold">
                                          <p:stCondLst>
                                            <p:cond delay="499"/>
                                          </p:stCondLst>
                                        </p:cTn>
                                        <p:tgtEl>
                                          <p:spTgt spid="430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xit" presetSubtype="2" fill="hold" nodeType="clickEffect">
                                  <p:stCondLst>
                                    <p:cond delay="0"/>
                                  </p:stCondLst>
                                  <p:childTnLst>
                                    <p:anim calcmode="lin" valueType="num">
                                      <p:cBhvr additive="base">
                                        <p:cTn id="22" dur="500"/>
                                        <p:tgtEl>
                                          <p:spTgt spid="43010"/>
                                        </p:tgtEl>
                                        <p:attrNameLst>
                                          <p:attrName>ppt_x</p:attrName>
                                        </p:attrNameLst>
                                      </p:cBhvr>
                                      <p:tavLst>
                                        <p:tav tm="0">
                                          <p:val>
                                            <p:strVal val="ppt_x"/>
                                          </p:val>
                                        </p:tav>
                                        <p:tav tm="100000">
                                          <p:val>
                                            <p:strVal val="1+ppt_w/2"/>
                                          </p:val>
                                        </p:tav>
                                      </p:tavLst>
                                    </p:anim>
                                    <p:anim calcmode="lin" valueType="num">
                                      <p:cBhvr additive="base">
                                        <p:cTn id="23" dur="500"/>
                                        <p:tgtEl>
                                          <p:spTgt spid="43010"/>
                                        </p:tgtEl>
                                        <p:attrNameLst>
                                          <p:attrName>ppt_y</p:attrName>
                                        </p:attrNameLst>
                                      </p:cBhvr>
                                      <p:tavLst>
                                        <p:tav tm="0">
                                          <p:val>
                                            <p:strVal val="ppt_y"/>
                                          </p:val>
                                        </p:tav>
                                        <p:tav tm="100000">
                                          <p:val>
                                            <p:strVal val="ppt_y"/>
                                          </p:val>
                                        </p:tav>
                                      </p:tavLst>
                                    </p:anim>
                                    <p:set>
                                      <p:cBhvr>
                                        <p:cTn id="24" dur="1" fill="hold">
                                          <p:stCondLst>
                                            <p:cond delay="499"/>
                                          </p:stCondLst>
                                        </p:cTn>
                                        <p:tgtEl>
                                          <p:spTgt spid="4301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 presetClass="entr" presetSubtype="32"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ox(out)">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Making Inferences from Samples</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4034" name="Picture 2"/>
          <p:cNvPicPr>
            <a:picLocks noChangeAspect="1" noChangeArrowheads="1"/>
          </p:cNvPicPr>
          <p:nvPr/>
        </p:nvPicPr>
        <p:blipFill>
          <a:blip r:embed="rId2" cstate="print"/>
          <a:srcRect/>
          <a:stretch>
            <a:fillRect/>
          </a:stretch>
        </p:blipFill>
        <p:spPr bwMode="auto">
          <a:xfrm>
            <a:off x="179686" y="1970417"/>
            <a:ext cx="8712200" cy="527050"/>
          </a:xfrm>
          <a:prstGeom prst="rect">
            <a:avLst/>
          </a:prstGeom>
          <a:noFill/>
          <a:ln w="9525">
            <a:noFill/>
            <a:miter lim="800000"/>
            <a:headEnd/>
            <a:tailEnd/>
          </a:ln>
        </p:spPr>
      </p:pic>
      <p:sp>
        <p:nvSpPr>
          <p:cNvPr id="5" name="TextBox 4"/>
          <p:cNvSpPr txBox="1"/>
          <p:nvPr/>
        </p:nvSpPr>
        <p:spPr>
          <a:xfrm>
            <a:off x="398352" y="2906163"/>
            <a:ext cx="8492151" cy="1200329"/>
          </a:xfrm>
          <a:prstGeom prst="rect">
            <a:avLst/>
          </a:prstGeom>
          <a:noFill/>
        </p:spPr>
        <p:txBody>
          <a:bodyPr wrap="square" rtlCol="0">
            <a:spAutoFit/>
          </a:bodyPr>
          <a:lstStyle/>
          <a:p>
            <a:r>
              <a:rPr lang="en-US" dirty="0" smtClean="0"/>
              <a:t>This standard gets at the heart of inferential statistics. As with many of these standards, it is hard to know how it will be assessed, but we can certainly provide students with rich learning experiences. We begin today with trying to infer what our overall mean experience level is by taking samples.</a:t>
            </a:r>
            <a:endParaRPr lang="en-US" dirty="0"/>
          </a:p>
        </p:txBody>
      </p:sp>
      <p:grpSp>
        <p:nvGrpSpPr>
          <p:cNvPr id="9" name="Group 8"/>
          <p:cNvGrpSpPr/>
          <p:nvPr/>
        </p:nvGrpSpPr>
        <p:grpSpPr>
          <a:xfrm>
            <a:off x="198264" y="4424942"/>
            <a:ext cx="8693150" cy="1413726"/>
            <a:chOff x="198264" y="4424942"/>
            <a:chExt cx="8693150" cy="1413726"/>
          </a:xfrm>
        </p:grpSpPr>
        <p:sp>
          <p:nvSpPr>
            <p:cNvPr id="7" name="Rectangle 6"/>
            <p:cNvSpPr/>
            <p:nvPr/>
          </p:nvSpPr>
          <p:spPr>
            <a:xfrm>
              <a:off x="285878" y="4424942"/>
              <a:ext cx="8318752" cy="923330"/>
            </a:xfrm>
            <a:prstGeom prst="rect">
              <a:avLst/>
            </a:prstGeom>
            <a:noFill/>
          </p:spPr>
          <p:txBody>
            <a:bodyPr wrap="none" lIns="91440" tIns="45720" rIns="91440" bIns="45720">
              <a:spAutoFit/>
            </a:bodyPr>
            <a:lstStyle/>
            <a:p>
              <a:pPr algn="ctr"/>
              <a:r>
                <a:rPr lang="en-US"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How experienced are we?</a:t>
              </a:r>
              <a:endPar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44035" name="Picture 3"/>
            <p:cNvPicPr>
              <a:picLocks noChangeAspect="1" noChangeArrowheads="1"/>
            </p:cNvPicPr>
            <p:nvPr/>
          </p:nvPicPr>
          <p:blipFill>
            <a:blip r:embed="rId3" cstate="print"/>
            <a:srcRect/>
            <a:stretch>
              <a:fillRect/>
            </a:stretch>
          </p:blipFill>
          <p:spPr bwMode="auto">
            <a:xfrm>
              <a:off x="198264" y="5292568"/>
              <a:ext cx="8693150" cy="546100"/>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826" y="224262"/>
            <a:ext cx="8305800" cy="1143000"/>
          </a:xfrm>
        </p:spPr>
        <p:txBody>
          <a:bodyPr>
            <a:normAutofit fontScale="90000"/>
          </a:bodyPr>
          <a:lstStyle/>
          <a:p>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Using Simulation in Inferential Statistics</a:t>
            </a:r>
            <a:endParaRPr lang="en-US" sz="4000" dirty="0"/>
          </a:p>
        </p:txBody>
      </p:sp>
      <p:pic>
        <p:nvPicPr>
          <p:cNvPr id="45064" name="Picture 8"/>
          <p:cNvPicPr>
            <a:picLocks noChangeAspect="1" noChangeArrowheads="1"/>
          </p:cNvPicPr>
          <p:nvPr/>
        </p:nvPicPr>
        <p:blipFill>
          <a:blip r:embed="rId2" cstate="print"/>
          <a:srcRect/>
          <a:stretch>
            <a:fillRect/>
          </a:stretch>
        </p:blipFill>
        <p:spPr bwMode="auto">
          <a:xfrm>
            <a:off x="325914" y="1597811"/>
            <a:ext cx="8458200" cy="568411"/>
          </a:xfrm>
          <a:prstGeom prst="rect">
            <a:avLst/>
          </a:prstGeom>
          <a:noFill/>
          <a:ln w="9525">
            <a:noFill/>
            <a:miter lim="800000"/>
            <a:headEnd/>
            <a:tailEnd/>
          </a:ln>
        </p:spPr>
      </p:pic>
      <p:pic>
        <p:nvPicPr>
          <p:cNvPr id="45065" name="Picture 9"/>
          <p:cNvPicPr>
            <a:picLocks noChangeAspect="1" noChangeArrowheads="1"/>
          </p:cNvPicPr>
          <p:nvPr/>
        </p:nvPicPr>
        <p:blipFill>
          <a:blip r:embed="rId3" cstate="print"/>
          <a:srcRect/>
          <a:stretch>
            <a:fillRect/>
          </a:stretch>
        </p:blipFill>
        <p:spPr bwMode="auto">
          <a:xfrm>
            <a:off x="325914" y="2086286"/>
            <a:ext cx="8458200" cy="354942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5064"/>
                                        </p:tgtEl>
                                        <p:attrNameLst>
                                          <p:attrName>style.visibility</p:attrName>
                                        </p:attrNameLst>
                                      </p:cBhvr>
                                      <p:to>
                                        <p:strVal val="visible"/>
                                      </p:to>
                                    </p:set>
                                    <p:animEffect transition="in" filter="box(in)">
                                      <p:cBhvr>
                                        <p:cTn id="7" dur="500"/>
                                        <p:tgtEl>
                                          <p:spTgt spid="4506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45065"/>
                                        </p:tgtEl>
                                        <p:attrNameLst>
                                          <p:attrName>style.visibility</p:attrName>
                                        </p:attrNameLst>
                                      </p:cBhvr>
                                      <p:to>
                                        <p:strVal val="visible"/>
                                      </p:to>
                                    </p:set>
                                    <p:animEffect transition="in" filter="box(out)">
                                      <p:cBhvr>
                                        <p:cTn id="12" dur="500"/>
                                        <p:tgtEl>
                                          <p:spTgt spid="450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728804" y="523018"/>
            <a:ext cx="8305800" cy="1143000"/>
          </a:xfrm>
        </p:spPr>
        <p:txBody>
          <a:bodyPr>
            <a:normAutofit fontScale="90000"/>
          </a:bodyPr>
          <a:lstStyle/>
          <a:p>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Using Simulation in Inferential Statistics</a:t>
            </a:r>
            <a:endParaRPr lang="en-US" sz="4000" dirty="0"/>
          </a:p>
        </p:txBody>
      </p:sp>
      <p:pic>
        <p:nvPicPr>
          <p:cNvPr id="67586" name="Picture 2"/>
          <p:cNvPicPr>
            <a:picLocks noChangeAspect="1" noChangeArrowheads="1"/>
          </p:cNvPicPr>
          <p:nvPr/>
        </p:nvPicPr>
        <p:blipFill>
          <a:blip r:embed="rId2" cstate="print"/>
          <a:srcRect/>
          <a:stretch>
            <a:fillRect/>
          </a:stretch>
        </p:blipFill>
        <p:spPr bwMode="auto">
          <a:xfrm>
            <a:off x="1029297" y="1892237"/>
            <a:ext cx="6940550" cy="4051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925" y="282848"/>
            <a:ext cx="8229600" cy="114300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 Warm Up Probability Problem</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a:xfrm>
            <a:off x="467474" y="2521108"/>
            <a:ext cx="8229600" cy="1444718"/>
          </a:xfrm>
        </p:spPr>
        <p:txBody>
          <a:bodyPr>
            <a:normAutofit/>
          </a:bodyPr>
          <a:lstStyle/>
          <a:p>
            <a:pPr marL="0" indent="0">
              <a:buNone/>
            </a:pPr>
            <a:r>
              <a:rPr lang="en-US" sz="2000" dirty="0" smtClean="0">
                <a:latin typeface="Arial" pitchFamily="34" charset="0"/>
                <a:cs typeface="Arial" pitchFamily="34" charset="0"/>
              </a:rPr>
              <a:t>Two people are playing a game where Player #1 rolls two, standard, six-sided dice. Then, Player #2 rolls one, standard, six-sided die. Player #2 wins if the number on her roll is greater than both of the numbers that Player #1 rolled. What is the probability that Player #2 will win?</a:t>
            </a:r>
            <a:endParaRPr lang="en-US" sz="2000" dirty="0">
              <a:latin typeface="Arial" pitchFamily="34" charset="0"/>
              <a:cs typeface="Arial" pitchFamily="34" charset="0"/>
            </a:endParaRPr>
          </a:p>
        </p:txBody>
      </p:sp>
      <p:sp>
        <p:nvSpPr>
          <p:cNvPr id="5" name="TextBox 4"/>
          <p:cNvSpPr txBox="1"/>
          <p:nvPr/>
        </p:nvSpPr>
        <p:spPr>
          <a:xfrm>
            <a:off x="513709" y="4212403"/>
            <a:ext cx="7792470" cy="1631216"/>
          </a:xfrm>
          <a:prstGeom prst="rect">
            <a:avLst/>
          </a:prstGeom>
          <a:noFill/>
        </p:spPr>
        <p:txBody>
          <a:bodyPr wrap="square" rtlCol="0">
            <a:spAutoFit/>
          </a:bodyPr>
          <a:lstStyle/>
          <a:p>
            <a:pPr>
              <a:spcAft>
                <a:spcPts val="1200"/>
              </a:spcAft>
              <a:buFont typeface="Arial" pitchFamily="34" charset="0"/>
              <a:buChar char="•"/>
            </a:pPr>
            <a:r>
              <a:rPr lang="en-US" dirty="0" smtClean="0">
                <a:latin typeface="Arial" pitchFamily="34" charset="0"/>
                <a:cs typeface="Arial" pitchFamily="34" charset="0"/>
              </a:rPr>
              <a:t>Create a simulation on your calculator and play the game at least 25 times. Record the number of times that Player #2 wins and send the results to </a:t>
            </a:r>
            <a:r>
              <a:rPr lang="en-US" dirty="0" err="1" smtClean="0">
                <a:latin typeface="Arial" pitchFamily="34" charset="0"/>
                <a:cs typeface="Arial" pitchFamily="34" charset="0"/>
              </a:rPr>
              <a:t>Socrative</a:t>
            </a:r>
            <a:r>
              <a:rPr lang="en-US" dirty="0" smtClean="0">
                <a:latin typeface="Arial" pitchFamily="34" charset="0"/>
                <a:cs typeface="Arial" pitchFamily="34" charset="0"/>
              </a:rPr>
              <a:t> - Room Number :  1IEV8YLC</a:t>
            </a:r>
          </a:p>
          <a:p>
            <a:pPr>
              <a:spcAft>
                <a:spcPts val="1200"/>
              </a:spcAft>
              <a:buFont typeface="Arial" pitchFamily="34" charset="0"/>
              <a:buChar char="•"/>
            </a:pPr>
            <a:r>
              <a:rPr lang="en-US" dirty="0" smtClean="0">
                <a:latin typeface="Arial" pitchFamily="34" charset="0"/>
                <a:cs typeface="Arial" pitchFamily="34" charset="0"/>
              </a:rPr>
              <a:t>Are these results consistent with the theoretical probability model for the problem?</a:t>
            </a:r>
            <a:endParaRPr lang="en-US" dirty="0">
              <a:latin typeface="Arial" pitchFamily="34" charset="0"/>
              <a:cs typeface="Arial" pitchFamily="34" charset="0"/>
            </a:endParaRPr>
          </a:p>
        </p:txBody>
      </p:sp>
      <p:pic>
        <p:nvPicPr>
          <p:cNvPr id="6" name="Picture 5" descr="Dice 26.wmf"/>
          <p:cNvPicPr>
            <a:picLocks noChangeAspect="1"/>
          </p:cNvPicPr>
          <p:nvPr/>
        </p:nvPicPr>
        <p:blipFill>
          <a:blip r:embed="rId2" cstate="print"/>
          <a:stretch>
            <a:fillRect/>
          </a:stretch>
        </p:blipFill>
        <p:spPr>
          <a:xfrm>
            <a:off x="2945122" y="1331095"/>
            <a:ext cx="3157727" cy="1224945"/>
          </a:xfrm>
          <a:prstGeom prst="rect">
            <a:avLst/>
          </a:prstGeom>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6" name="Picture 6"/>
          <p:cNvPicPr>
            <a:picLocks noChangeAspect="1" noChangeArrowheads="1"/>
          </p:cNvPicPr>
          <p:nvPr/>
        </p:nvPicPr>
        <p:blipFill>
          <a:blip r:embed="rId3" cstate="print"/>
          <a:srcRect/>
          <a:stretch>
            <a:fillRect/>
          </a:stretch>
        </p:blipFill>
        <p:spPr bwMode="auto">
          <a:xfrm>
            <a:off x="658848" y="1517499"/>
            <a:ext cx="8007350" cy="4438650"/>
          </a:xfrm>
          <a:prstGeom prst="rect">
            <a:avLst/>
          </a:prstGeom>
          <a:noFill/>
          <a:ln w="9525">
            <a:noFill/>
            <a:miter lim="800000"/>
            <a:headEnd/>
            <a:tailEnd/>
          </a:ln>
        </p:spPr>
      </p:pic>
      <p:sp>
        <p:nvSpPr>
          <p:cNvPr id="2" name="Title 1"/>
          <p:cNvSpPr>
            <a:spLocks noGrp="1"/>
          </p:cNvSpPr>
          <p:nvPr>
            <p:ph type="title"/>
          </p:nvPr>
        </p:nvSpPr>
        <p:spPr>
          <a:xfrm>
            <a:off x="683526" y="296689"/>
            <a:ext cx="8305800" cy="1143000"/>
          </a:xfrm>
        </p:spPr>
        <p:txBody>
          <a:bodyPr>
            <a:normAutofit/>
          </a:bodyPr>
          <a:lstStyle/>
          <a:p>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Using a Formulaic Approach</a:t>
            </a:r>
            <a:endParaRPr lang="en-US" dirty="0"/>
          </a:p>
        </p:txBody>
      </p:sp>
      <p:graphicFrame>
        <p:nvGraphicFramePr>
          <p:cNvPr id="46082" name="Object 2"/>
          <p:cNvGraphicFramePr>
            <a:graphicFrameLocks noChangeAspect="1"/>
          </p:cNvGraphicFramePr>
          <p:nvPr/>
        </p:nvGraphicFramePr>
        <p:xfrm>
          <a:off x="1339095" y="3736377"/>
          <a:ext cx="841375" cy="382587"/>
        </p:xfrm>
        <a:graphic>
          <a:graphicData uri="http://schemas.openxmlformats.org/presentationml/2006/ole">
            <p:oleObj spid="_x0000_s46082" name="Equation" r:id="rId4" imgW="558720" imgH="253800" progId="Equation.DSMT4">
              <p:embed/>
            </p:oleObj>
          </a:graphicData>
        </a:graphic>
      </p:graphicFrame>
      <p:graphicFrame>
        <p:nvGraphicFramePr>
          <p:cNvPr id="46083" name="Object 3"/>
          <p:cNvGraphicFramePr>
            <a:graphicFrameLocks noChangeAspect="1"/>
          </p:cNvGraphicFramePr>
          <p:nvPr/>
        </p:nvGraphicFramePr>
        <p:xfrm>
          <a:off x="2520275" y="3527896"/>
          <a:ext cx="2678112" cy="708025"/>
        </p:xfrm>
        <a:graphic>
          <a:graphicData uri="http://schemas.openxmlformats.org/presentationml/2006/ole">
            <p:oleObj spid="_x0000_s46083" name="Equation" r:id="rId5" imgW="1777680" imgH="469800" progId="Equation.DSMT4">
              <p:embed/>
            </p:oleObj>
          </a:graphicData>
        </a:graphic>
      </p:graphicFrame>
      <p:graphicFrame>
        <p:nvGraphicFramePr>
          <p:cNvPr id="46084" name="Object 4"/>
          <p:cNvGraphicFramePr>
            <a:graphicFrameLocks noChangeAspect="1"/>
          </p:cNvGraphicFramePr>
          <p:nvPr/>
        </p:nvGraphicFramePr>
        <p:xfrm>
          <a:off x="5622281" y="3708745"/>
          <a:ext cx="2773362" cy="401637"/>
        </p:xfrm>
        <a:graphic>
          <a:graphicData uri="http://schemas.openxmlformats.org/presentationml/2006/ole">
            <p:oleObj spid="_x0000_s46084" name="Equation" r:id="rId6" imgW="1841400" imgH="266400" progId="Equation.DSMT4">
              <p:embed/>
            </p:oleObj>
          </a:graphicData>
        </a:graphic>
      </p:graphicFrame>
      <p:graphicFrame>
        <p:nvGraphicFramePr>
          <p:cNvPr id="46085" name="Object 5"/>
          <p:cNvGraphicFramePr>
            <a:graphicFrameLocks noChangeAspect="1"/>
          </p:cNvGraphicFramePr>
          <p:nvPr/>
        </p:nvGraphicFramePr>
        <p:xfrm>
          <a:off x="3235718" y="4893147"/>
          <a:ext cx="2293937" cy="306388"/>
        </p:xfrm>
        <a:graphic>
          <a:graphicData uri="http://schemas.openxmlformats.org/presentationml/2006/ole">
            <p:oleObj spid="_x0000_s46085" name="Equation" r:id="rId7" imgW="1523880" imgH="203040" progId="Equation.DSMT4">
              <p:embed/>
            </p:oleObj>
          </a:graphicData>
        </a:graphic>
      </p:graphicFrame>
      <p:graphicFrame>
        <p:nvGraphicFramePr>
          <p:cNvPr id="46087" name="Object 7"/>
          <p:cNvGraphicFramePr>
            <a:graphicFrameLocks noChangeAspect="1"/>
          </p:cNvGraphicFramePr>
          <p:nvPr/>
        </p:nvGraphicFramePr>
        <p:xfrm>
          <a:off x="3685544" y="5353176"/>
          <a:ext cx="1338263" cy="306388"/>
        </p:xfrm>
        <a:graphic>
          <a:graphicData uri="http://schemas.openxmlformats.org/presentationml/2006/ole">
            <p:oleObj spid="_x0000_s46087" name="Equation" r:id="rId8" imgW="888840" imgH="203040" progId="Equation.DSMT4">
              <p:embed/>
            </p:oleObj>
          </a:graphicData>
        </a:graphic>
      </p:graphicFrame>
      <p:sp>
        <p:nvSpPr>
          <p:cNvPr id="10" name="TextBox 9"/>
          <p:cNvSpPr txBox="1"/>
          <p:nvPr/>
        </p:nvSpPr>
        <p:spPr>
          <a:xfrm>
            <a:off x="787656" y="2996694"/>
            <a:ext cx="7994209" cy="523220"/>
          </a:xfrm>
          <a:prstGeom prst="rect">
            <a:avLst/>
          </a:prstGeom>
          <a:noFill/>
        </p:spPr>
        <p:txBody>
          <a:bodyPr wrap="square" rtlCol="0">
            <a:spAutoFit/>
          </a:bodyPr>
          <a:lstStyle/>
          <a:p>
            <a:r>
              <a:rPr lang="en-US" sz="1400" dirty="0" smtClean="0">
                <a:latin typeface="Arial" pitchFamily="34" charset="0"/>
                <a:cs typeface="Arial" pitchFamily="34" charset="0"/>
              </a:rPr>
              <a:t>Since 95% of all sample proportions will fall within two standard deviations of the population </a:t>
            </a:r>
            <a:r>
              <a:rPr lang="en-US" sz="1400" i="1" dirty="0" smtClean="0">
                <a:latin typeface="Arial" pitchFamily="34" charset="0"/>
                <a:cs typeface="Arial" pitchFamily="34" charset="0"/>
              </a:rPr>
              <a:t>p</a:t>
            </a:r>
            <a:r>
              <a:rPr lang="en-US" sz="1400" dirty="0" smtClean="0">
                <a:latin typeface="Arial" pitchFamily="34" charset="0"/>
                <a:cs typeface="Arial" pitchFamily="34" charset="0"/>
              </a:rPr>
              <a:t>, we simply need to calculate the standard deviation of the sample </a:t>
            </a:r>
            <a:r>
              <a:rPr lang="en-US" sz="1400" i="1" dirty="0" err="1" smtClean="0">
                <a:latin typeface="Arial" pitchFamily="34" charset="0"/>
                <a:cs typeface="Arial" pitchFamily="34" charset="0"/>
              </a:rPr>
              <a:t>p</a:t>
            </a:r>
            <a:r>
              <a:rPr lang="en-US" sz="1400" dirty="0" err="1" smtClean="0">
                <a:latin typeface="Arial" pitchFamily="34" charset="0"/>
                <a:cs typeface="Arial" pitchFamily="34" charset="0"/>
              </a:rPr>
              <a:t>’s</a:t>
            </a:r>
            <a:r>
              <a:rPr lang="en-US" sz="1400" dirty="0" smtClean="0">
                <a:latin typeface="Arial" pitchFamily="34" charset="0"/>
                <a:cs typeface="Arial" pitchFamily="34" charset="0"/>
              </a:rPr>
              <a:t>.</a:t>
            </a:r>
            <a:endParaRPr lang="en-US" sz="14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6086"/>
                                        </p:tgtEl>
                                        <p:attrNameLst>
                                          <p:attrName>style.visibility</p:attrName>
                                        </p:attrNameLst>
                                      </p:cBhvr>
                                      <p:to>
                                        <p:strVal val="visible"/>
                                      </p:to>
                                    </p:set>
                                    <p:animEffect transition="in" filter="box(in)">
                                      <p:cBhvr>
                                        <p:cTn id="7" dur="500"/>
                                        <p:tgtEl>
                                          <p:spTgt spid="4608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46082"/>
                                        </p:tgtEl>
                                        <p:attrNameLst>
                                          <p:attrName>style.visibility</p:attrName>
                                        </p:attrNameLst>
                                      </p:cBhvr>
                                      <p:to>
                                        <p:strVal val="visible"/>
                                      </p:to>
                                    </p:set>
                                    <p:anim calcmode="lin" valueType="num">
                                      <p:cBhvr additive="base">
                                        <p:cTn id="18" dur="500" fill="hold"/>
                                        <p:tgtEl>
                                          <p:spTgt spid="46082"/>
                                        </p:tgtEl>
                                        <p:attrNameLst>
                                          <p:attrName>ppt_x</p:attrName>
                                        </p:attrNameLst>
                                      </p:cBhvr>
                                      <p:tavLst>
                                        <p:tav tm="0">
                                          <p:val>
                                            <p:strVal val="1+#ppt_w/2"/>
                                          </p:val>
                                        </p:tav>
                                        <p:tav tm="100000">
                                          <p:val>
                                            <p:strVal val="#ppt_x"/>
                                          </p:val>
                                        </p:tav>
                                      </p:tavLst>
                                    </p:anim>
                                    <p:anim calcmode="lin" valueType="num">
                                      <p:cBhvr additive="base">
                                        <p:cTn id="19" dur="500" fill="hold"/>
                                        <p:tgtEl>
                                          <p:spTgt spid="4608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nodeType="clickEffect">
                                  <p:stCondLst>
                                    <p:cond delay="0"/>
                                  </p:stCondLst>
                                  <p:childTnLst>
                                    <p:set>
                                      <p:cBhvr>
                                        <p:cTn id="23" dur="1" fill="hold">
                                          <p:stCondLst>
                                            <p:cond delay="0"/>
                                          </p:stCondLst>
                                        </p:cTn>
                                        <p:tgtEl>
                                          <p:spTgt spid="46083"/>
                                        </p:tgtEl>
                                        <p:attrNameLst>
                                          <p:attrName>style.visibility</p:attrName>
                                        </p:attrNameLst>
                                      </p:cBhvr>
                                      <p:to>
                                        <p:strVal val="visible"/>
                                      </p:to>
                                    </p:set>
                                    <p:anim calcmode="lin" valueType="num">
                                      <p:cBhvr additive="base">
                                        <p:cTn id="24" dur="500" fill="hold"/>
                                        <p:tgtEl>
                                          <p:spTgt spid="46083"/>
                                        </p:tgtEl>
                                        <p:attrNameLst>
                                          <p:attrName>ppt_x</p:attrName>
                                        </p:attrNameLst>
                                      </p:cBhvr>
                                      <p:tavLst>
                                        <p:tav tm="0">
                                          <p:val>
                                            <p:strVal val="#ppt_x"/>
                                          </p:val>
                                        </p:tav>
                                        <p:tav tm="100000">
                                          <p:val>
                                            <p:strVal val="#ppt_x"/>
                                          </p:val>
                                        </p:tav>
                                      </p:tavLst>
                                    </p:anim>
                                    <p:anim calcmode="lin" valueType="num">
                                      <p:cBhvr additive="base">
                                        <p:cTn id="25" dur="500" fill="hold"/>
                                        <p:tgtEl>
                                          <p:spTgt spid="46083"/>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46084"/>
                                        </p:tgtEl>
                                        <p:attrNameLst>
                                          <p:attrName>style.visibility</p:attrName>
                                        </p:attrNameLst>
                                      </p:cBhvr>
                                      <p:to>
                                        <p:strVal val="visible"/>
                                      </p:to>
                                    </p:set>
                                    <p:anim calcmode="lin" valueType="num">
                                      <p:cBhvr additive="base">
                                        <p:cTn id="30" dur="500" fill="hold"/>
                                        <p:tgtEl>
                                          <p:spTgt spid="46084"/>
                                        </p:tgtEl>
                                        <p:attrNameLst>
                                          <p:attrName>ppt_x</p:attrName>
                                        </p:attrNameLst>
                                      </p:cBhvr>
                                      <p:tavLst>
                                        <p:tav tm="0">
                                          <p:val>
                                            <p:strVal val="0-#ppt_w/2"/>
                                          </p:val>
                                        </p:tav>
                                        <p:tav tm="100000">
                                          <p:val>
                                            <p:strVal val="#ppt_x"/>
                                          </p:val>
                                        </p:tav>
                                      </p:tavLst>
                                    </p:anim>
                                    <p:anim calcmode="lin" valueType="num">
                                      <p:cBhvr additive="base">
                                        <p:cTn id="31" dur="500" fill="hold"/>
                                        <p:tgtEl>
                                          <p:spTgt spid="46084"/>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1" fill="hold" nodeType="clickEffect">
                                  <p:stCondLst>
                                    <p:cond delay="0"/>
                                  </p:stCondLst>
                                  <p:childTnLst>
                                    <p:set>
                                      <p:cBhvr>
                                        <p:cTn id="35" dur="1" fill="hold">
                                          <p:stCondLst>
                                            <p:cond delay="0"/>
                                          </p:stCondLst>
                                        </p:cTn>
                                        <p:tgtEl>
                                          <p:spTgt spid="46085"/>
                                        </p:tgtEl>
                                        <p:attrNameLst>
                                          <p:attrName>style.visibility</p:attrName>
                                        </p:attrNameLst>
                                      </p:cBhvr>
                                      <p:to>
                                        <p:strVal val="visible"/>
                                      </p:to>
                                    </p:set>
                                    <p:anim calcmode="lin" valueType="num">
                                      <p:cBhvr additive="base">
                                        <p:cTn id="36" dur="500" fill="hold"/>
                                        <p:tgtEl>
                                          <p:spTgt spid="46085"/>
                                        </p:tgtEl>
                                        <p:attrNameLst>
                                          <p:attrName>ppt_x</p:attrName>
                                        </p:attrNameLst>
                                      </p:cBhvr>
                                      <p:tavLst>
                                        <p:tav tm="0">
                                          <p:val>
                                            <p:strVal val="#ppt_x"/>
                                          </p:val>
                                        </p:tav>
                                        <p:tav tm="100000">
                                          <p:val>
                                            <p:strVal val="#ppt_x"/>
                                          </p:val>
                                        </p:tav>
                                      </p:tavLst>
                                    </p:anim>
                                    <p:anim calcmode="lin" valueType="num">
                                      <p:cBhvr additive="base">
                                        <p:cTn id="37" dur="500" fill="hold"/>
                                        <p:tgtEl>
                                          <p:spTgt spid="46085"/>
                                        </p:tgtEl>
                                        <p:attrNameLst>
                                          <p:attrName>ppt_y</p:attrName>
                                        </p:attrNameLst>
                                      </p:cBhvr>
                                      <p:tavLst>
                                        <p:tav tm="0">
                                          <p:val>
                                            <p:strVal val="0-#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1" fill="hold" nodeType="clickEffect">
                                  <p:stCondLst>
                                    <p:cond delay="0"/>
                                  </p:stCondLst>
                                  <p:childTnLst>
                                    <p:set>
                                      <p:cBhvr>
                                        <p:cTn id="41" dur="1" fill="hold">
                                          <p:stCondLst>
                                            <p:cond delay="0"/>
                                          </p:stCondLst>
                                        </p:cTn>
                                        <p:tgtEl>
                                          <p:spTgt spid="46087"/>
                                        </p:tgtEl>
                                        <p:attrNameLst>
                                          <p:attrName>style.visibility</p:attrName>
                                        </p:attrNameLst>
                                      </p:cBhvr>
                                      <p:to>
                                        <p:strVal val="visible"/>
                                      </p:to>
                                    </p:set>
                                    <p:anim calcmode="lin" valueType="num">
                                      <p:cBhvr additive="base">
                                        <p:cTn id="42" dur="500" fill="hold"/>
                                        <p:tgtEl>
                                          <p:spTgt spid="46087"/>
                                        </p:tgtEl>
                                        <p:attrNameLst>
                                          <p:attrName>ppt_x</p:attrName>
                                        </p:attrNameLst>
                                      </p:cBhvr>
                                      <p:tavLst>
                                        <p:tav tm="0">
                                          <p:val>
                                            <p:strVal val="#ppt_x"/>
                                          </p:val>
                                        </p:tav>
                                        <p:tav tm="100000">
                                          <p:val>
                                            <p:strVal val="#ppt_x"/>
                                          </p:val>
                                        </p:tav>
                                      </p:tavLst>
                                    </p:anim>
                                    <p:anim calcmode="lin" valueType="num">
                                      <p:cBhvr additive="base">
                                        <p:cTn id="43" dur="500" fill="hold"/>
                                        <p:tgtEl>
                                          <p:spTgt spid="4608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4800"/>
            <a:ext cx="8305800" cy="1143000"/>
          </a:xfrm>
        </p:spPr>
        <p:txBody>
          <a:bodyPr/>
          <a:lstStyle/>
          <a:p>
            <a: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Difference in Sample Means</a:t>
            </a:r>
            <a:endParaRPr lang="en-US" dirty="0"/>
          </a:p>
        </p:txBody>
      </p:sp>
      <p:pic>
        <p:nvPicPr>
          <p:cNvPr id="68610" name="Picture 2"/>
          <p:cNvPicPr>
            <a:picLocks noChangeAspect="1" noChangeArrowheads="1"/>
          </p:cNvPicPr>
          <p:nvPr/>
        </p:nvPicPr>
        <p:blipFill>
          <a:blip r:embed="rId3" cstate="print"/>
          <a:srcRect/>
          <a:stretch>
            <a:fillRect/>
          </a:stretch>
        </p:blipFill>
        <p:spPr bwMode="auto">
          <a:xfrm>
            <a:off x="614410" y="1605922"/>
            <a:ext cx="8096250" cy="4279900"/>
          </a:xfrm>
          <a:prstGeom prst="rect">
            <a:avLst/>
          </a:prstGeom>
          <a:noFill/>
          <a:ln w="9525">
            <a:noFill/>
            <a:miter lim="800000"/>
            <a:headEnd/>
            <a:tailEnd/>
          </a:ln>
        </p:spPr>
      </p:pic>
      <p:graphicFrame>
        <p:nvGraphicFramePr>
          <p:cNvPr id="4" name="Object 3"/>
          <p:cNvGraphicFramePr>
            <a:graphicFrameLocks noChangeAspect="1"/>
          </p:cNvGraphicFramePr>
          <p:nvPr/>
        </p:nvGraphicFramePr>
        <p:xfrm>
          <a:off x="1493319" y="5321725"/>
          <a:ext cx="1430951" cy="386744"/>
        </p:xfrm>
        <a:graphic>
          <a:graphicData uri="http://schemas.openxmlformats.org/presentationml/2006/ole">
            <p:oleObj spid="_x0000_s68611" name="Equation" r:id="rId4" imgW="939600" imgH="253800" progId="Equation.DSMT4">
              <p:embed/>
            </p:oleObj>
          </a:graphicData>
        </a:graphic>
      </p:graphicFrame>
      <p:sp>
        <p:nvSpPr>
          <p:cNvPr id="5" name="TextBox 4"/>
          <p:cNvSpPr txBox="1"/>
          <p:nvPr/>
        </p:nvSpPr>
        <p:spPr>
          <a:xfrm>
            <a:off x="3449370" y="5160476"/>
            <a:ext cx="4744016" cy="584775"/>
          </a:xfrm>
          <a:prstGeom prst="rect">
            <a:avLst/>
          </a:prstGeom>
          <a:noFill/>
        </p:spPr>
        <p:txBody>
          <a:bodyPr wrap="square" rtlCol="0">
            <a:spAutoFit/>
          </a:bodyPr>
          <a:lstStyle/>
          <a:p>
            <a:r>
              <a:rPr lang="en-US" sz="1600" dirty="0" smtClean="0"/>
              <a:t>Students who did not meet with a tutor scored, on average, 3.64 points less than those who did.</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898" y="423435"/>
            <a:ext cx="8305800" cy="1143000"/>
          </a:xfrm>
        </p:spPr>
        <p:txBody>
          <a:bodyPr/>
          <a:lstStyle/>
          <a:p>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Difference in Sample Means</a:t>
            </a:r>
            <a:endParaRPr lang="en-US" dirty="0"/>
          </a:p>
        </p:txBody>
      </p:sp>
      <p:pic>
        <p:nvPicPr>
          <p:cNvPr id="69634" name="Picture 2"/>
          <p:cNvPicPr>
            <a:picLocks noChangeAspect="1" noChangeArrowheads="1"/>
          </p:cNvPicPr>
          <p:nvPr/>
        </p:nvPicPr>
        <p:blipFill>
          <a:blip r:embed="rId2" cstate="print"/>
          <a:srcRect/>
          <a:stretch>
            <a:fillRect/>
          </a:stretch>
        </p:blipFill>
        <p:spPr bwMode="auto">
          <a:xfrm>
            <a:off x="995517" y="1683945"/>
            <a:ext cx="6922244" cy="46715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414" y="966639"/>
            <a:ext cx="8305800" cy="1143000"/>
          </a:xfrm>
        </p:spPr>
        <p:txBody>
          <a:bodyPr>
            <a:normAutofit fontScale="90000"/>
          </a:bodyPr>
          <a:lstStyle/>
          <a:p>
            <a:r>
              <a:rPr lang="en-US" sz="5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Desmos</a:t>
            </a:r>
            <a: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(aka biggest distraction ever)</a:t>
            </a:r>
            <a:endParaRPr lang="en-US" dirty="0"/>
          </a:p>
        </p:txBody>
      </p:sp>
      <p:pic>
        <p:nvPicPr>
          <p:cNvPr id="47107" name="Picture 3"/>
          <p:cNvPicPr>
            <a:picLocks noChangeAspect="1" noChangeArrowheads="1"/>
          </p:cNvPicPr>
          <p:nvPr/>
        </p:nvPicPr>
        <p:blipFill>
          <a:blip r:embed="rId2" cstate="print"/>
          <a:srcRect/>
          <a:stretch>
            <a:fillRect/>
          </a:stretch>
        </p:blipFill>
        <p:spPr bwMode="auto">
          <a:xfrm>
            <a:off x="367054" y="2331999"/>
            <a:ext cx="8516620" cy="3969385"/>
          </a:xfrm>
          <a:prstGeom prst="rect">
            <a:avLst/>
          </a:prstGeom>
          <a:noFill/>
          <a:ln w="9525">
            <a:noFill/>
            <a:miter lim="800000"/>
            <a:headEnd/>
            <a:tailEnd/>
          </a:ln>
          <a:scene3d>
            <a:camera prst="orthographicFront">
              <a:rot lat="0" lon="0" rev="0"/>
            </a:camera>
            <a:lightRig rig="threePt" dir="t"/>
          </a:scene3d>
          <a:sp3d>
            <a:bevelT/>
          </a:sp3d>
        </p:spPr>
      </p:pic>
      <p:pic>
        <p:nvPicPr>
          <p:cNvPr id="47108" name="Picture 4"/>
          <p:cNvPicPr>
            <a:picLocks noChangeAspect="1" noChangeArrowheads="1"/>
          </p:cNvPicPr>
          <p:nvPr/>
        </p:nvPicPr>
        <p:blipFill>
          <a:blip r:embed="rId3" cstate="print"/>
          <a:srcRect/>
          <a:stretch>
            <a:fillRect/>
          </a:stretch>
        </p:blipFill>
        <p:spPr bwMode="auto">
          <a:xfrm>
            <a:off x="386281" y="2337869"/>
            <a:ext cx="8513064" cy="3963895"/>
          </a:xfrm>
          <a:prstGeom prst="rect">
            <a:avLst/>
          </a:prstGeom>
          <a:noFill/>
          <a:ln w="9525">
            <a:noFill/>
            <a:miter lim="800000"/>
            <a:headEnd/>
            <a:tailEnd/>
          </a:ln>
          <a:scene3d>
            <a:camera prst="orthographicFront"/>
            <a:lightRig rig="threePt" dir="t"/>
          </a:scene3d>
          <a:sp3d>
            <a:bevelT/>
          </a:sp3d>
        </p:spPr>
      </p:pic>
      <p:pic>
        <p:nvPicPr>
          <p:cNvPr id="47109" name="Picture 5"/>
          <p:cNvPicPr>
            <a:picLocks noChangeAspect="1" noChangeArrowheads="1"/>
          </p:cNvPicPr>
          <p:nvPr/>
        </p:nvPicPr>
        <p:blipFill>
          <a:blip r:embed="rId4" cstate="print"/>
          <a:srcRect/>
          <a:stretch>
            <a:fillRect/>
          </a:stretch>
        </p:blipFill>
        <p:spPr bwMode="auto">
          <a:xfrm>
            <a:off x="396278" y="2301185"/>
            <a:ext cx="8513064" cy="3989665"/>
          </a:xfrm>
          <a:prstGeom prst="rect">
            <a:avLst/>
          </a:prstGeom>
          <a:noFill/>
          <a:ln w="9525">
            <a:noFill/>
            <a:miter lim="800000"/>
            <a:headEnd/>
            <a:tailEnd/>
          </a:ln>
          <a:scene3d>
            <a:camera prst="orthographicFront"/>
            <a:lightRig rig="threePt" dir="t"/>
          </a:scene3d>
          <a:sp3d>
            <a:bevelT/>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7107"/>
                                        </p:tgtEl>
                                        <p:attrNameLst>
                                          <p:attrName>style.visibility</p:attrName>
                                        </p:attrNameLst>
                                      </p:cBhvr>
                                      <p:to>
                                        <p:strVal val="visible"/>
                                      </p:to>
                                    </p:set>
                                    <p:animEffect transition="in" filter="checkerboard(across)">
                                      <p:cBhvr>
                                        <p:cTn id="7" dur="500"/>
                                        <p:tgtEl>
                                          <p:spTgt spid="4710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2" fill="hold" nodeType="clickEffect">
                                  <p:stCondLst>
                                    <p:cond delay="0"/>
                                  </p:stCondLst>
                                  <p:childTnLst>
                                    <p:anim calcmode="lin" valueType="num">
                                      <p:cBhvr additive="base">
                                        <p:cTn id="11" dur="500"/>
                                        <p:tgtEl>
                                          <p:spTgt spid="47107"/>
                                        </p:tgtEl>
                                        <p:attrNameLst>
                                          <p:attrName>ppt_x</p:attrName>
                                        </p:attrNameLst>
                                      </p:cBhvr>
                                      <p:tavLst>
                                        <p:tav tm="0">
                                          <p:val>
                                            <p:strVal val="ppt_x"/>
                                          </p:val>
                                        </p:tav>
                                        <p:tav tm="100000">
                                          <p:val>
                                            <p:strVal val="1+ppt_w/2"/>
                                          </p:val>
                                        </p:tav>
                                      </p:tavLst>
                                    </p:anim>
                                    <p:anim calcmode="lin" valueType="num">
                                      <p:cBhvr additive="base">
                                        <p:cTn id="12" dur="500"/>
                                        <p:tgtEl>
                                          <p:spTgt spid="47107"/>
                                        </p:tgtEl>
                                        <p:attrNameLst>
                                          <p:attrName>ppt_y</p:attrName>
                                        </p:attrNameLst>
                                      </p:cBhvr>
                                      <p:tavLst>
                                        <p:tav tm="0">
                                          <p:val>
                                            <p:strVal val="ppt_y"/>
                                          </p:val>
                                        </p:tav>
                                        <p:tav tm="100000">
                                          <p:val>
                                            <p:strVal val="ppt_y"/>
                                          </p:val>
                                        </p:tav>
                                      </p:tavLst>
                                    </p:anim>
                                    <p:set>
                                      <p:cBhvr>
                                        <p:cTn id="13" dur="1" fill="hold">
                                          <p:stCondLst>
                                            <p:cond delay="499"/>
                                          </p:stCondLst>
                                        </p:cTn>
                                        <p:tgtEl>
                                          <p:spTgt spid="47107"/>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47108"/>
                                        </p:tgtEl>
                                        <p:attrNameLst>
                                          <p:attrName>style.visibility</p:attrName>
                                        </p:attrNameLst>
                                      </p:cBhvr>
                                      <p:to>
                                        <p:strVal val="visible"/>
                                      </p:to>
                                    </p:set>
                                    <p:animEffect transition="in" filter="checkerboard(across)">
                                      <p:cBhvr>
                                        <p:cTn id="18" dur="500"/>
                                        <p:tgtEl>
                                          <p:spTgt spid="4710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xit" presetSubtype="2" fill="hold" nodeType="clickEffect">
                                  <p:stCondLst>
                                    <p:cond delay="0"/>
                                  </p:stCondLst>
                                  <p:childTnLst>
                                    <p:anim calcmode="lin" valueType="num">
                                      <p:cBhvr additive="base">
                                        <p:cTn id="22" dur="500"/>
                                        <p:tgtEl>
                                          <p:spTgt spid="47108"/>
                                        </p:tgtEl>
                                        <p:attrNameLst>
                                          <p:attrName>ppt_x</p:attrName>
                                        </p:attrNameLst>
                                      </p:cBhvr>
                                      <p:tavLst>
                                        <p:tav tm="0">
                                          <p:val>
                                            <p:strVal val="ppt_x"/>
                                          </p:val>
                                        </p:tav>
                                        <p:tav tm="100000">
                                          <p:val>
                                            <p:strVal val="1+ppt_w/2"/>
                                          </p:val>
                                        </p:tav>
                                      </p:tavLst>
                                    </p:anim>
                                    <p:anim calcmode="lin" valueType="num">
                                      <p:cBhvr additive="base">
                                        <p:cTn id="23" dur="500"/>
                                        <p:tgtEl>
                                          <p:spTgt spid="47108"/>
                                        </p:tgtEl>
                                        <p:attrNameLst>
                                          <p:attrName>ppt_y</p:attrName>
                                        </p:attrNameLst>
                                      </p:cBhvr>
                                      <p:tavLst>
                                        <p:tav tm="0">
                                          <p:val>
                                            <p:strVal val="ppt_y"/>
                                          </p:val>
                                        </p:tav>
                                        <p:tav tm="100000">
                                          <p:val>
                                            <p:strVal val="ppt_y"/>
                                          </p:val>
                                        </p:tav>
                                      </p:tavLst>
                                    </p:anim>
                                    <p:set>
                                      <p:cBhvr>
                                        <p:cTn id="24" dur="1" fill="hold">
                                          <p:stCondLst>
                                            <p:cond delay="499"/>
                                          </p:stCondLst>
                                        </p:cTn>
                                        <p:tgtEl>
                                          <p:spTgt spid="4710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47109"/>
                                        </p:tgtEl>
                                        <p:attrNameLst>
                                          <p:attrName>style.visibility</p:attrName>
                                        </p:attrNameLst>
                                      </p:cBhvr>
                                      <p:to>
                                        <p:strVal val="visible"/>
                                      </p:to>
                                    </p:set>
                                    <p:animEffect transition="in" filter="checkerboard(across)">
                                      <p:cBhvr>
                                        <p:cTn id="29" dur="500"/>
                                        <p:tgtEl>
                                          <p:spTgt spid="47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5858"/>
            <a:ext cx="8305800" cy="1143000"/>
          </a:xfrm>
        </p:spPr>
        <p:txBody>
          <a:bodyPr/>
          <a:lstStyle/>
          <a:p>
            <a:r>
              <a:rPr lang="en-US" sz="5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Desmos</a:t>
            </a: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Basics</a:t>
            </a:r>
            <a:endParaRPr lang="en-US" b="1" dirty="0"/>
          </a:p>
        </p:txBody>
      </p:sp>
      <p:sp>
        <p:nvSpPr>
          <p:cNvPr id="3" name="TextBox 2"/>
          <p:cNvSpPr txBox="1"/>
          <p:nvPr/>
        </p:nvSpPr>
        <p:spPr>
          <a:xfrm>
            <a:off x="497940" y="2000816"/>
            <a:ext cx="4963218" cy="2631490"/>
          </a:xfrm>
          <a:prstGeom prst="rect">
            <a:avLst/>
          </a:prstGeom>
          <a:noFill/>
        </p:spPr>
        <p:txBody>
          <a:bodyPr wrap="none" rtlCol="0">
            <a:spAutoFit/>
          </a:bodyPr>
          <a:lstStyle/>
          <a:p>
            <a:pPr>
              <a:spcAft>
                <a:spcPts val="1200"/>
              </a:spcAft>
              <a:buFont typeface="Arial" pitchFamily="34" charset="0"/>
              <a:buChar char="•"/>
            </a:pPr>
            <a:r>
              <a:rPr lang="en-US" sz="2500" dirty="0" smtClean="0">
                <a:latin typeface="Arial" pitchFamily="34" charset="0"/>
                <a:cs typeface="Arial" pitchFamily="34" charset="0"/>
              </a:rPr>
              <a:t>Entering equations</a:t>
            </a:r>
          </a:p>
          <a:p>
            <a:pPr>
              <a:spcAft>
                <a:spcPts val="1200"/>
              </a:spcAft>
              <a:buFont typeface="Arial" pitchFamily="34" charset="0"/>
              <a:buChar char="•"/>
            </a:pPr>
            <a:r>
              <a:rPr lang="en-US" sz="2500" dirty="0" smtClean="0">
                <a:latin typeface="Arial" pitchFamily="34" charset="0"/>
                <a:cs typeface="Arial" pitchFamily="34" charset="0"/>
              </a:rPr>
              <a:t>Graphing points</a:t>
            </a:r>
          </a:p>
          <a:p>
            <a:pPr>
              <a:spcAft>
                <a:spcPts val="1200"/>
              </a:spcAft>
              <a:buFont typeface="Arial" pitchFamily="34" charset="0"/>
              <a:buChar char="•"/>
            </a:pPr>
            <a:r>
              <a:rPr lang="en-US" sz="2500" dirty="0" smtClean="0">
                <a:latin typeface="Arial" pitchFamily="34" charset="0"/>
                <a:cs typeface="Arial" pitchFamily="34" charset="0"/>
              </a:rPr>
              <a:t>Graphing inequalities</a:t>
            </a:r>
          </a:p>
          <a:p>
            <a:pPr>
              <a:spcAft>
                <a:spcPts val="1200"/>
              </a:spcAft>
              <a:buFont typeface="Arial" pitchFamily="34" charset="0"/>
              <a:buChar char="•"/>
            </a:pPr>
            <a:r>
              <a:rPr lang="en-US" sz="2500" dirty="0" smtClean="0">
                <a:latin typeface="Arial" pitchFamily="34" charset="0"/>
                <a:cs typeface="Arial" pitchFamily="34" charset="0"/>
              </a:rPr>
              <a:t>Adding sliders</a:t>
            </a:r>
          </a:p>
          <a:p>
            <a:pPr>
              <a:spcAft>
                <a:spcPts val="1200"/>
              </a:spcAft>
              <a:buFont typeface="Arial" pitchFamily="34" charset="0"/>
              <a:buChar char="•"/>
            </a:pPr>
            <a:r>
              <a:rPr lang="en-US" sz="2500" dirty="0" smtClean="0">
                <a:latin typeface="Arial" pitchFamily="34" charset="0"/>
                <a:cs typeface="Arial" pitchFamily="34" charset="0"/>
              </a:rPr>
              <a:t>Accessing the </a:t>
            </a:r>
            <a:r>
              <a:rPr lang="en-US" sz="2500" dirty="0" err="1" smtClean="0">
                <a:latin typeface="Arial" pitchFamily="34" charset="0"/>
                <a:cs typeface="Arial" pitchFamily="34" charset="0"/>
              </a:rPr>
              <a:t>Desmos</a:t>
            </a:r>
            <a:r>
              <a:rPr lang="en-US" sz="2500" dirty="0" smtClean="0">
                <a:latin typeface="Arial" pitchFamily="34" charset="0"/>
                <a:cs typeface="Arial" pitchFamily="34" charset="0"/>
              </a:rPr>
              <a:t> keyboard</a:t>
            </a:r>
            <a:endParaRPr lang="en-US" sz="25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360" y="405327"/>
            <a:ext cx="8305800" cy="1143000"/>
          </a:xfrm>
        </p:spPr>
        <p:txBody>
          <a:bodyPr/>
          <a:lstStyle/>
          <a:p>
            <a:r>
              <a:rPr lang="en-US" sz="5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Desmos</a:t>
            </a: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and Transformations</a:t>
            </a:r>
            <a:endParaRPr lang="en-US" dirty="0"/>
          </a:p>
        </p:txBody>
      </p:sp>
      <p:pic>
        <p:nvPicPr>
          <p:cNvPr id="48131" name="Picture 3">
            <a:hlinkClick r:id="rId2"/>
          </p:cNvPr>
          <p:cNvPicPr>
            <a:picLocks noChangeAspect="1" noChangeArrowheads="1"/>
          </p:cNvPicPr>
          <p:nvPr/>
        </p:nvPicPr>
        <p:blipFill>
          <a:blip r:embed="rId3" cstate="print"/>
          <a:srcRect/>
          <a:stretch>
            <a:fillRect/>
          </a:stretch>
        </p:blipFill>
        <p:spPr bwMode="auto">
          <a:xfrm>
            <a:off x="269530" y="2361854"/>
            <a:ext cx="8686800" cy="4062009"/>
          </a:xfrm>
          <a:prstGeom prst="rect">
            <a:avLst/>
          </a:prstGeom>
          <a:noFill/>
          <a:ln w="9525">
            <a:noFill/>
            <a:miter lim="800000"/>
            <a:headEnd/>
            <a:tailEnd/>
          </a:ln>
          <a:scene3d>
            <a:camera prst="orthographicFront"/>
            <a:lightRig rig="threePt" dir="t"/>
          </a:scene3d>
          <a:sp3d>
            <a:bevelT/>
          </a:sp3d>
        </p:spPr>
      </p:pic>
      <p:pic>
        <p:nvPicPr>
          <p:cNvPr id="48132" name="Picture 4"/>
          <p:cNvPicPr>
            <a:picLocks noChangeAspect="1" noChangeArrowheads="1"/>
          </p:cNvPicPr>
          <p:nvPr/>
        </p:nvPicPr>
        <p:blipFill>
          <a:blip r:embed="rId4" cstate="print"/>
          <a:srcRect/>
          <a:stretch>
            <a:fillRect/>
          </a:stretch>
        </p:blipFill>
        <p:spPr bwMode="auto">
          <a:xfrm>
            <a:off x="269530" y="1512903"/>
            <a:ext cx="8686800" cy="844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8131"/>
                                        </p:tgtEl>
                                        <p:attrNameLst>
                                          <p:attrName>style.visibility</p:attrName>
                                        </p:attrNameLst>
                                      </p:cBhvr>
                                      <p:to>
                                        <p:strVal val="visible"/>
                                      </p:to>
                                    </p:set>
                                    <p:animEffect transition="in" filter="box(in)">
                                      <p:cBhvr>
                                        <p:cTn id="7" dur="500"/>
                                        <p:tgtEl>
                                          <p:spTgt spid="48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596" y="206148"/>
            <a:ext cx="8305800" cy="1143000"/>
          </a:xfrm>
        </p:spPr>
        <p:txBody>
          <a:bodyPr/>
          <a:lstStyle/>
          <a:p>
            <a: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Polynomials and Roots</a:t>
            </a:r>
            <a:endParaRPr lang="en-US" dirty="0"/>
          </a:p>
        </p:txBody>
      </p:sp>
      <p:pic>
        <p:nvPicPr>
          <p:cNvPr id="49154" name="Picture 2">
            <a:hlinkClick r:id="rId2"/>
          </p:cNvPr>
          <p:cNvPicPr>
            <a:picLocks noChangeAspect="1" noChangeArrowheads="1"/>
          </p:cNvPicPr>
          <p:nvPr/>
        </p:nvPicPr>
        <p:blipFill>
          <a:blip r:embed="rId3" cstate="print"/>
          <a:srcRect/>
          <a:stretch>
            <a:fillRect/>
          </a:stretch>
        </p:blipFill>
        <p:spPr bwMode="auto">
          <a:xfrm>
            <a:off x="787661" y="3209665"/>
            <a:ext cx="7469108" cy="3494434"/>
          </a:xfrm>
          <a:prstGeom prst="rect">
            <a:avLst/>
          </a:prstGeom>
          <a:noFill/>
          <a:ln w="9525">
            <a:noFill/>
            <a:miter lim="800000"/>
            <a:headEnd/>
            <a:tailEnd/>
          </a:ln>
        </p:spPr>
      </p:pic>
      <p:grpSp>
        <p:nvGrpSpPr>
          <p:cNvPr id="6" name="Group 5"/>
          <p:cNvGrpSpPr/>
          <p:nvPr/>
        </p:nvGrpSpPr>
        <p:grpSpPr>
          <a:xfrm>
            <a:off x="226325" y="1345958"/>
            <a:ext cx="8686800" cy="1784890"/>
            <a:chOff x="262537" y="1364064"/>
            <a:chExt cx="8686800" cy="1784890"/>
          </a:xfrm>
        </p:grpSpPr>
        <p:pic>
          <p:nvPicPr>
            <p:cNvPr id="49155" name="Picture 3"/>
            <p:cNvPicPr>
              <a:picLocks noChangeAspect="1" noChangeArrowheads="1"/>
            </p:cNvPicPr>
            <p:nvPr/>
          </p:nvPicPr>
          <p:blipFill>
            <a:blip r:embed="rId4" cstate="print"/>
            <a:srcRect/>
            <a:stretch>
              <a:fillRect/>
            </a:stretch>
          </p:blipFill>
          <p:spPr bwMode="auto">
            <a:xfrm>
              <a:off x="262537" y="1364064"/>
              <a:ext cx="8686800" cy="762557"/>
            </a:xfrm>
            <a:prstGeom prst="rect">
              <a:avLst/>
            </a:prstGeom>
            <a:noFill/>
            <a:ln w="9525">
              <a:noFill/>
              <a:miter lim="800000"/>
              <a:headEnd/>
              <a:tailEnd/>
            </a:ln>
          </p:spPr>
        </p:pic>
        <p:pic>
          <p:nvPicPr>
            <p:cNvPr id="49156" name="Picture 4"/>
            <p:cNvPicPr>
              <a:picLocks noChangeAspect="1" noChangeArrowheads="1"/>
            </p:cNvPicPr>
            <p:nvPr/>
          </p:nvPicPr>
          <p:blipFill>
            <a:blip r:embed="rId5" cstate="print"/>
            <a:srcRect/>
            <a:stretch>
              <a:fillRect/>
            </a:stretch>
          </p:blipFill>
          <p:spPr bwMode="auto">
            <a:xfrm>
              <a:off x="262537" y="2086675"/>
              <a:ext cx="8686800" cy="1062279"/>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checkerboard(across)">
                                      <p:cBhvr>
                                        <p:cTn id="7" dur="500"/>
                                        <p:tgtEl>
                                          <p:spTgt spid="49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575" y="432484"/>
            <a:ext cx="8305800" cy="1143000"/>
          </a:xfrm>
        </p:spPr>
        <p:txBody>
          <a:bodyPr/>
          <a:lstStyle/>
          <a:p>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Trigonometry</a:t>
            </a:r>
            <a:endParaRPr lang="en-US" dirty="0"/>
          </a:p>
        </p:txBody>
      </p:sp>
      <p:pic>
        <p:nvPicPr>
          <p:cNvPr id="50178" name="Picture 2"/>
          <p:cNvPicPr>
            <a:picLocks noChangeAspect="1" noChangeArrowheads="1"/>
          </p:cNvPicPr>
          <p:nvPr/>
        </p:nvPicPr>
        <p:blipFill>
          <a:blip r:embed="rId2" cstate="print"/>
          <a:srcRect/>
          <a:stretch>
            <a:fillRect/>
          </a:stretch>
        </p:blipFill>
        <p:spPr bwMode="auto">
          <a:xfrm>
            <a:off x="239886" y="1628618"/>
            <a:ext cx="8686800" cy="556765"/>
          </a:xfrm>
          <a:prstGeom prst="rect">
            <a:avLst/>
          </a:prstGeom>
          <a:noFill/>
          <a:ln w="9525">
            <a:noFill/>
            <a:miter lim="800000"/>
            <a:headEnd/>
            <a:tailEnd/>
          </a:ln>
        </p:spPr>
      </p:pic>
      <p:pic>
        <p:nvPicPr>
          <p:cNvPr id="50179" name="Picture 3">
            <a:hlinkClick r:id="rId3"/>
          </p:cNvPr>
          <p:cNvPicPr>
            <a:picLocks noChangeAspect="1" noChangeArrowheads="1"/>
          </p:cNvPicPr>
          <p:nvPr/>
        </p:nvPicPr>
        <p:blipFill>
          <a:blip r:embed="rId4" cstate="print"/>
          <a:srcRect/>
          <a:stretch>
            <a:fillRect/>
          </a:stretch>
        </p:blipFill>
        <p:spPr bwMode="auto">
          <a:xfrm>
            <a:off x="239886" y="2172203"/>
            <a:ext cx="8686800" cy="4048394"/>
          </a:xfrm>
          <a:prstGeom prst="rect">
            <a:avLst/>
          </a:prstGeom>
          <a:noFill/>
          <a:ln w="9525">
            <a:noFill/>
            <a:miter lim="800000"/>
            <a:headEnd/>
            <a:tailEnd/>
          </a:ln>
          <a:scene3d>
            <a:camera prst="orthographicFront"/>
            <a:lightRig rig="threePt" dir="t"/>
          </a:scene3d>
          <a:sp3d>
            <a:bevelT/>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0179"/>
                                        </p:tgtEl>
                                        <p:attrNameLst>
                                          <p:attrName>style.visibility</p:attrName>
                                        </p:attrNameLst>
                                      </p:cBhvr>
                                      <p:to>
                                        <p:strVal val="visible"/>
                                      </p:to>
                                    </p:set>
                                    <p:animEffect transition="in" filter="checkerboard(across)">
                                      <p:cBhvr>
                                        <p:cTn id="7" dur="500"/>
                                        <p:tgtEl>
                                          <p:spTgt spid="50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7454" y="673941"/>
            <a:ext cx="7772400" cy="1362456"/>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Thank you for coming!</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901544" y="2541705"/>
            <a:ext cx="7772400" cy="2555399"/>
          </a:xfrm>
        </p:spPr>
        <p:txBody>
          <a:bodyPr>
            <a:normAutofit/>
          </a:bodyPr>
          <a:lstStyle/>
          <a:p>
            <a:r>
              <a:rPr lang="en-US" dirty="0" smtClean="0"/>
              <a:t>For more resources, please consider visiting our website at:</a:t>
            </a:r>
          </a:p>
          <a:p>
            <a:endParaRPr lang="en-US" dirty="0" smtClean="0"/>
          </a:p>
          <a:p>
            <a:pPr algn="ctr"/>
            <a:r>
              <a:rPr lang="en-US" dirty="0" smtClean="0">
                <a:hlinkClick r:id="rId2"/>
              </a:rPr>
              <a:t>www.emathinstruction.com</a:t>
            </a:r>
            <a:endParaRPr lang="en-US" dirty="0" smtClean="0"/>
          </a:p>
          <a:p>
            <a:pPr algn="ctr"/>
            <a:endParaRPr lang="en-US" dirty="0" smtClean="0"/>
          </a:p>
          <a:p>
            <a:pPr algn="just"/>
            <a:r>
              <a:rPr lang="en-US" dirty="0" smtClean="0"/>
              <a:t>Email me at:  Kirk@emathinstruction.com</a:t>
            </a:r>
          </a:p>
          <a:p>
            <a:pPr algn="ctr"/>
            <a:endParaRPr lang="en-US" dirty="0" smtClean="0"/>
          </a:p>
          <a:p>
            <a:pPr algn="ctr"/>
            <a:endParaRPr lang="en-US" dirty="0" smtClean="0"/>
          </a:p>
          <a:p>
            <a:pPr algn="ctr"/>
            <a:endParaRPr lang="en-US" dirty="0"/>
          </a:p>
        </p:txBody>
      </p:sp>
      <p:sp>
        <p:nvSpPr>
          <p:cNvPr id="5" name="Rectangle 4"/>
          <p:cNvSpPr/>
          <p:nvPr/>
        </p:nvSpPr>
        <p:spPr>
          <a:xfrm>
            <a:off x="1458006" y="5246664"/>
            <a:ext cx="6227988" cy="109260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500" b="1" cap="none" spc="0" dirty="0" err="1" smtClean="0">
                <a:ln w="11430"/>
                <a:solidFill>
                  <a:srgbClr val="FF9933"/>
                </a:solidFill>
                <a:effectLst>
                  <a:outerShdw blurRad="50800" dist="39000" dir="5460000" algn="tl">
                    <a:srgbClr val="000000">
                      <a:alpha val="38000"/>
                    </a:srgbClr>
                  </a:outerShdw>
                </a:effectLst>
                <a:latin typeface="Simplified Arabic" pitchFamily="18" charset="-78"/>
                <a:cs typeface="Simplified Arabic" pitchFamily="18" charset="-78"/>
              </a:rPr>
              <a:t>e</a:t>
            </a:r>
            <a:r>
              <a:rPr lang="en-US" sz="6500" b="1" cap="none" spc="0" dirty="0" err="1" smtClean="0">
                <a:ln w="11430"/>
                <a:effectLst>
                  <a:outerShdw blurRad="50800" dist="39000" dir="5460000" algn="tl">
                    <a:srgbClr val="000000">
                      <a:alpha val="38000"/>
                    </a:srgbClr>
                  </a:outerShdw>
                </a:effectLst>
                <a:latin typeface="Simplified Arabic" pitchFamily="18" charset="-78"/>
                <a:cs typeface="Simplified Arabic" pitchFamily="18" charset="-78"/>
              </a:rPr>
              <a:t>Math</a:t>
            </a:r>
            <a:r>
              <a:rPr lang="en-US" sz="6500" b="1" cap="none" spc="0" dirty="0" err="1" smtClean="0">
                <a:ln w="11430"/>
                <a:solidFill>
                  <a:srgbClr val="FF9933"/>
                </a:solidFill>
                <a:effectLst>
                  <a:outerShdw blurRad="50800" dist="39000" dir="5460000" algn="tl">
                    <a:srgbClr val="000000">
                      <a:alpha val="38000"/>
                    </a:srgbClr>
                  </a:outerShdw>
                </a:effectLst>
                <a:latin typeface="Simplified Arabic" pitchFamily="18" charset="-78"/>
                <a:cs typeface="Simplified Arabic" pitchFamily="18" charset="-78"/>
              </a:rPr>
              <a:t>Instruction</a:t>
            </a:r>
            <a:endParaRPr lang="en-US" sz="6500" b="1" cap="none" spc="0" dirty="0">
              <a:ln w="11430"/>
              <a:solidFill>
                <a:srgbClr val="FF9933"/>
              </a:solidFill>
              <a:effectLst>
                <a:outerShdw blurRad="50800" dist="39000" dir="5460000" algn="tl">
                  <a:srgbClr val="000000">
                    <a:alpha val="38000"/>
                  </a:srgbClr>
                </a:outerShdw>
              </a:effectLst>
              <a:latin typeface="Simplified Arabic" pitchFamily="18" charset="-78"/>
              <a:cs typeface="Simplified Arabic" pitchFamily="18"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5868"/>
            <a:ext cx="8229600" cy="1143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Theoretical Solution</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5" name="Object 4"/>
          <p:cNvGraphicFramePr>
            <a:graphicFrameLocks noChangeAspect="1"/>
          </p:cNvGraphicFramePr>
          <p:nvPr/>
        </p:nvGraphicFramePr>
        <p:xfrm>
          <a:off x="3644759" y="1656396"/>
          <a:ext cx="1940850" cy="388170"/>
        </p:xfrm>
        <a:graphic>
          <a:graphicData uri="http://schemas.openxmlformats.org/presentationml/2006/ole">
            <p:oleObj spid="_x0000_s2050" name="Equation" r:id="rId3" imgW="888840" imgH="177480" progId="Equation.DSMT4">
              <p:embed/>
            </p:oleObj>
          </a:graphicData>
        </a:graphic>
      </p:graphicFrame>
      <p:grpSp>
        <p:nvGrpSpPr>
          <p:cNvPr id="7" name="Group 6"/>
          <p:cNvGrpSpPr/>
          <p:nvPr/>
        </p:nvGrpSpPr>
        <p:grpSpPr>
          <a:xfrm>
            <a:off x="339049" y="1674696"/>
            <a:ext cx="7884986" cy="369332"/>
            <a:chOff x="441789" y="2239766"/>
            <a:chExt cx="7884986" cy="369332"/>
          </a:xfrm>
        </p:grpSpPr>
        <p:sp>
          <p:nvSpPr>
            <p:cNvPr id="4" name="TextBox 3"/>
            <p:cNvSpPr txBox="1"/>
            <p:nvPr/>
          </p:nvSpPr>
          <p:spPr>
            <a:xfrm>
              <a:off x="441789" y="2239766"/>
              <a:ext cx="3288080" cy="369332"/>
            </a:xfrm>
            <a:prstGeom prst="rect">
              <a:avLst/>
            </a:prstGeom>
            <a:noFill/>
          </p:spPr>
          <p:txBody>
            <a:bodyPr wrap="none" rtlCol="0">
              <a:spAutoFit/>
            </a:bodyPr>
            <a:lstStyle/>
            <a:p>
              <a:r>
                <a:rPr lang="en-US" dirty="0" smtClean="0">
                  <a:latin typeface="Arial" pitchFamily="34" charset="0"/>
                  <a:cs typeface="Arial" pitchFamily="34" charset="0"/>
                </a:rPr>
                <a:t>The sample space consists of</a:t>
              </a:r>
              <a:endParaRPr lang="en-US" dirty="0">
                <a:latin typeface="Arial" pitchFamily="34" charset="0"/>
                <a:cs typeface="Arial" pitchFamily="34" charset="0"/>
              </a:endParaRPr>
            </a:p>
          </p:txBody>
        </p:sp>
        <p:sp>
          <p:nvSpPr>
            <p:cNvPr id="6" name="TextBox 5"/>
            <p:cNvSpPr txBox="1"/>
            <p:nvPr/>
          </p:nvSpPr>
          <p:spPr>
            <a:xfrm>
              <a:off x="5679897" y="2239766"/>
              <a:ext cx="2646878" cy="369332"/>
            </a:xfrm>
            <a:prstGeom prst="rect">
              <a:avLst/>
            </a:prstGeom>
            <a:noFill/>
          </p:spPr>
          <p:txBody>
            <a:bodyPr wrap="none" rtlCol="0">
              <a:spAutoFit/>
            </a:bodyPr>
            <a:lstStyle/>
            <a:p>
              <a:r>
                <a:rPr lang="en-US" dirty="0" smtClean="0">
                  <a:latin typeface="Arial" pitchFamily="34" charset="0"/>
                  <a:cs typeface="Arial" pitchFamily="34" charset="0"/>
                </a:rPr>
                <a:t>equally likely outcomes.</a:t>
              </a:r>
              <a:endParaRPr lang="en-US" dirty="0">
                <a:latin typeface="Arial" pitchFamily="34" charset="0"/>
                <a:cs typeface="Arial" pitchFamily="34" charset="0"/>
              </a:endParaRPr>
            </a:p>
          </p:txBody>
        </p:sp>
      </p:grpSp>
      <p:sp>
        <p:nvSpPr>
          <p:cNvPr id="8" name="TextBox 7"/>
          <p:cNvSpPr txBox="1"/>
          <p:nvPr/>
        </p:nvSpPr>
        <p:spPr>
          <a:xfrm>
            <a:off x="339049" y="2219220"/>
            <a:ext cx="7911102" cy="646331"/>
          </a:xfrm>
          <a:prstGeom prst="rect">
            <a:avLst/>
          </a:prstGeom>
          <a:noFill/>
        </p:spPr>
        <p:txBody>
          <a:bodyPr wrap="square" rtlCol="0">
            <a:spAutoFit/>
          </a:bodyPr>
          <a:lstStyle/>
          <a:p>
            <a:r>
              <a:rPr lang="en-US" dirty="0" smtClean="0">
                <a:latin typeface="Arial" pitchFamily="34" charset="0"/>
                <a:cs typeface="Arial" pitchFamily="34" charset="0"/>
              </a:rPr>
              <a:t>The set of all outcomes when Player #2 wins can be broken into the following 6 disjoint events:</a:t>
            </a:r>
            <a:endParaRPr lang="en-US" dirty="0">
              <a:latin typeface="Arial" pitchFamily="34" charset="0"/>
              <a:cs typeface="Arial" pitchFamily="34" charset="0"/>
            </a:endParaRPr>
          </a:p>
        </p:txBody>
      </p:sp>
      <p:grpSp>
        <p:nvGrpSpPr>
          <p:cNvPr id="23" name="Group 22"/>
          <p:cNvGrpSpPr/>
          <p:nvPr/>
        </p:nvGrpSpPr>
        <p:grpSpPr>
          <a:xfrm>
            <a:off x="532543" y="2928146"/>
            <a:ext cx="2185214" cy="2964095"/>
            <a:chOff x="532543" y="2928146"/>
            <a:chExt cx="2185214" cy="2964095"/>
          </a:xfrm>
        </p:grpSpPr>
        <p:sp>
          <p:nvSpPr>
            <p:cNvPr id="9" name="TextBox 8"/>
            <p:cNvSpPr txBox="1"/>
            <p:nvPr/>
          </p:nvSpPr>
          <p:spPr>
            <a:xfrm>
              <a:off x="532543" y="2928146"/>
              <a:ext cx="2185214" cy="369332"/>
            </a:xfrm>
            <a:prstGeom prst="rect">
              <a:avLst/>
            </a:prstGeom>
            <a:noFill/>
          </p:spPr>
          <p:txBody>
            <a:bodyPr wrap="none" rtlCol="0">
              <a:spAutoFit/>
            </a:bodyPr>
            <a:lstStyle/>
            <a:p>
              <a:r>
                <a:rPr lang="en-US" dirty="0" smtClean="0">
                  <a:latin typeface="Arial" pitchFamily="34" charset="0"/>
                  <a:cs typeface="Arial" pitchFamily="34" charset="0"/>
                </a:rPr>
                <a:t>Player #2 Rolls a 1:</a:t>
              </a:r>
              <a:endParaRPr lang="en-US" dirty="0">
                <a:latin typeface="Arial" pitchFamily="34" charset="0"/>
                <a:cs typeface="Arial" pitchFamily="34" charset="0"/>
              </a:endParaRPr>
            </a:p>
          </p:txBody>
        </p:sp>
        <p:sp>
          <p:nvSpPr>
            <p:cNvPr id="10" name="TextBox 9"/>
            <p:cNvSpPr txBox="1"/>
            <p:nvPr/>
          </p:nvSpPr>
          <p:spPr>
            <a:xfrm>
              <a:off x="532543" y="3447099"/>
              <a:ext cx="2185214" cy="369332"/>
            </a:xfrm>
            <a:prstGeom prst="rect">
              <a:avLst/>
            </a:prstGeom>
            <a:noFill/>
          </p:spPr>
          <p:txBody>
            <a:bodyPr wrap="none" rtlCol="0">
              <a:spAutoFit/>
            </a:bodyPr>
            <a:lstStyle/>
            <a:p>
              <a:r>
                <a:rPr lang="en-US" dirty="0" smtClean="0">
                  <a:latin typeface="Arial" pitchFamily="34" charset="0"/>
                  <a:cs typeface="Arial" pitchFamily="34" charset="0"/>
                </a:rPr>
                <a:t>Player #2 Rolls a 2:</a:t>
              </a:r>
              <a:endParaRPr lang="en-US" dirty="0">
                <a:latin typeface="Arial" pitchFamily="34" charset="0"/>
                <a:cs typeface="Arial" pitchFamily="34" charset="0"/>
              </a:endParaRPr>
            </a:p>
          </p:txBody>
        </p:sp>
        <p:sp>
          <p:nvSpPr>
            <p:cNvPr id="11" name="TextBox 10"/>
            <p:cNvSpPr txBox="1"/>
            <p:nvPr/>
          </p:nvSpPr>
          <p:spPr>
            <a:xfrm>
              <a:off x="532543" y="3966052"/>
              <a:ext cx="2185214" cy="369332"/>
            </a:xfrm>
            <a:prstGeom prst="rect">
              <a:avLst/>
            </a:prstGeom>
            <a:noFill/>
          </p:spPr>
          <p:txBody>
            <a:bodyPr wrap="none" rtlCol="0">
              <a:spAutoFit/>
            </a:bodyPr>
            <a:lstStyle/>
            <a:p>
              <a:r>
                <a:rPr lang="en-US" dirty="0" smtClean="0">
                  <a:latin typeface="Arial" pitchFamily="34" charset="0"/>
                  <a:cs typeface="Arial" pitchFamily="34" charset="0"/>
                </a:rPr>
                <a:t>Player #2 Rolls a 3:</a:t>
              </a:r>
              <a:endParaRPr lang="en-US" dirty="0">
                <a:latin typeface="Arial" pitchFamily="34" charset="0"/>
                <a:cs typeface="Arial" pitchFamily="34" charset="0"/>
              </a:endParaRPr>
            </a:p>
          </p:txBody>
        </p:sp>
        <p:sp>
          <p:nvSpPr>
            <p:cNvPr id="12" name="TextBox 11"/>
            <p:cNvSpPr txBox="1"/>
            <p:nvPr/>
          </p:nvSpPr>
          <p:spPr>
            <a:xfrm>
              <a:off x="532543" y="4485005"/>
              <a:ext cx="2185214" cy="369332"/>
            </a:xfrm>
            <a:prstGeom prst="rect">
              <a:avLst/>
            </a:prstGeom>
            <a:noFill/>
          </p:spPr>
          <p:txBody>
            <a:bodyPr wrap="none" rtlCol="0">
              <a:spAutoFit/>
            </a:bodyPr>
            <a:lstStyle/>
            <a:p>
              <a:r>
                <a:rPr lang="en-US" dirty="0" smtClean="0">
                  <a:latin typeface="Arial" pitchFamily="34" charset="0"/>
                  <a:cs typeface="Arial" pitchFamily="34" charset="0"/>
                </a:rPr>
                <a:t>Player #2 Rolls a 4:</a:t>
              </a:r>
              <a:endParaRPr lang="en-US" dirty="0">
                <a:latin typeface="Arial" pitchFamily="34" charset="0"/>
                <a:cs typeface="Arial" pitchFamily="34" charset="0"/>
              </a:endParaRPr>
            </a:p>
          </p:txBody>
        </p:sp>
        <p:sp>
          <p:nvSpPr>
            <p:cNvPr id="13" name="TextBox 12"/>
            <p:cNvSpPr txBox="1"/>
            <p:nvPr/>
          </p:nvSpPr>
          <p:spPr>
            <a:xfrm>
              <a:off x="532543" y="5003958"/>
              <a:ext cx="2185214" cy="369332"/>
            </a:xfrm>
            <a:prstGeom prst="rect">
              <a:avLst/>
            </a:prstGeom>
            <a:noFill/>
          </p:spPr>
          <p:txBody>
            <a:bodyPr wrap="none" rtlCol="0">
              <a:spAutoFit/>
            </a:bodyPr>
            <a:lstStyle/>
            <a:p>
              <a:r>
                <a:rPr lang="en-US" dirty="0" smtClean="0">
                  <a:latin typeface="Arial" pitchFamily="34" charset="0"/>
                  <a:cs typeface="Arial" pitchFamily="34" charset="0"/>
                </a:rPr>
                <a:t>Player #2 Rolls a 5:</a:t>
              </a:r>
              <a:endParaRPr lang="en-US" dirty="0">
                <a:latin typeface="Arial" pitchFamily="34" charset="0"/>
                <a:cs typeface="Arial" pitchFamily="34" charset="0"/>
              </a:endParaRPr>
            </a:p>
          </p:txBody>
        </p:sp>
        <p:sp>
          <p:nvSpPr>
            <p:cNvPr id="14" name="TextBox 13"/>
            <p:cNvSpPr txBox="1"/>
            <p:nvPr/>
          </p:nvSpPr>
          <p:spPr>
            <a:xfrm>
              <a:off x="532543" y="5522909"/>
              <a:ext cx="2185214" cy="369332"/>
            </a:xfrm>
            <a:prstGeom prst="rect">
              <a:avLst/>
            </a:prstGeom>
            <a:noFill/>
          </p:spPr>
          <p:txBody>
            <a:bodyPr wrap="none" rtlCol="0">
              <a:spAutoFit/>
            </a:bodyPr>
            <a:lstStyle/>
            <a:p>
              <a:r>
                <a:rPr lang="en-US" dirty="0" smtClean="0">
                  <a:latin typeface="Arial" pitchFamily="34" charset="0"/>
                  <a:cs typeface="Arial" pitchFamily="34" charset="0"/>
                </a:rPr>
                <a:t>Player #2 Rolls a 6:</a:t>
              </a:r>
              <a:endParaRPr lang="en-US" dirty="0">
                <a:latin typeface="Arial" pitchFamily="34" charset="0"/>
                <a:cs typeface="Arial" pitchFamily="34" charset="0"/>
              </a:endParaRPr>
            </a:p>
          </p:txBody>
        </p:sp>
      </p:grpSp>
      <p:sp>
        <p:nvSpPr>
          <p:cNvPr id="15" name="TextBox 14"/>
          <p:cNvSpPr txBox="1"/>
          <p:nvPr/>
        </p:nvSpPr>
        <p:spPr>
          <a:xfrm>
            <a:off x="2626759" y="2936708"/>
            <a:ext cx="5147563" cy="369332"/>
          </a:xfrm>
          <a:prstGeom prst="rect">
            <a:avLst/>
          </a:prstGeom>
          <a:noFill/>
        </p:spPr>
        <p:txBody>
          <a:bodyPr wrap="none" rtlCol="0">
            <a:spAutoFit/>
          </a:bodyPr>
          <a:lstStyle/>
          <a:p>
            <a:r>
              <a:rPr lang="en-US" dirty="0" smtClean="0">
                <a:latin typeface="Arial" pitchFamily="34" charset="0"/>
                <a:cs typeface="Arial" pitchFamily="34" charset="0"/>
              </a:rPr>
              <a:t>No rolls by Player #1 will cause Player #2 to win.</a:t>
            </a:r>
            <a:endParaRPr lang="en-US" dirty="0">
              <a:latin typeface="Arial" pitchFamily="34" charset="0"/>
              <a:cs typeface="Arial" pitchFamily="34" charset="0"/>
            </a:endParaRPr>
          </a:p>
        </p:txBody>
      </p:sp>
      <p:sp>
        <p:nvSpPr>
          <p:cNvPr id="16" name="TextBox 15"/>
          <p:cNvSpPr txBox="1"/>
          <p:nvPr/>
        </p:nvSpPr>
        <p:spPr>
          <a:xfrm>
            <a:off x="2626759" y="3438429"/>
            <a:ext cx="3865161" cy="369332"/>
          </a:xfrm>
          <a:prstGeom prst="rect">
            <a:avLst/>
          </a:prstGeom>
          <a:noFill/>
        </p:spPr>
        <p:txBody>
          <a:bodyPr wrap="none" rtlCol="0">
            <a:spAutoFit/>
          </a:bodyPr>
          <a:lstStyle/>
          <a:p>
            <a:r>
              <a:rPr lang="en-US" dirty="0" smtClean="0">
                <a:latin typeface="Arial" pitchFamily="34" charset="0"/>
                <a:cs typeface="Arial" pitchFamily="34" charset="0"/>
              </a:rPr>
              <a:t>Only one roll by Player #1, i.e. (1, 1)</a:t>
            </a:r>
            <a:endParaRPr lang="en-US" dirty="0">
              <a:latin typeface="Arial" pitchFamily="34" charset="0"/>
              <a:cs typeface="Arial" pitchFamily="34" charset="0"/>
            </a:endParaRPr>
          </a:p>
        </p:txBody>
      </p:sp>
      <p:sp>
        <p:nvSpPr>
          <p:cNvPr id="17" name="TextBox 16"/>
          <p:cNvSpPr txBox="1"/>
          <p:nvPr/>
        </p:nvSpPr>
        <p:spPr>
          <a:xfrm>
            <a:off x="2626759" y="4001795"/>
            <a:ext cx="5565169" cy="369332"/>
          </a:xfrm>
          <a:prstGeom prst="rect">
            <a:avLst/>
          </a:prstGeom>
          <a:noFill/>
        </p:spPr>
        <p:txBody>
          <a:bodyPr wrap="square" rtlCol="0">
            <a:spAutoFit/>
          </a:bodyPr>
          <a:lstStyle/>
          <a:p>
            <a:r>
              <a:rPr lang="en-US" dirty="0" smtClean="0">
                <a:latin typeface="Arial" pitchFamily="34" charset="0"/>
                <a:cs typeface="Arial" pitchFamily="34" charset="0"/>
              </a:rPr>
              <a:t>Four rolls by Player #1: (1, 1), (1, 2), (2, 1), and (2,2)</a:t>
            </a:r>
            <a:endParaRPr lang="en-US" dirty="0">
              <a:latin typeface="Arial" pitchFamily="34" charset="0"/>
              <a:cs typeface="Arial" pitchFamily="34" charset="0"/>
            </a:endParaRPr>
          </a:p>
        </p:txBody>
      </p:sp>
      <p:sp>
        <p:nvSpPr>
          <p:cNvPr id="18" name="TextBox 17"/>
          <p:cNvSpPr txBox="1"/>
          <p:nvPr/>
        </p:nvSpPr>
        <p:spPr>
          <a:xfrm>
            <a:off x="2626759" y="4515504"/>
            <a:ext cx="6186309" cy="369332"/>
          </a:xfrm>
          <a:prstGeom prst="rect">
            <a:avLst/>
          </a:prstGeom>
          <a:noFill/>
        </p:spPr>
        <p:txBody>
          <a:bodyPr wrap="none" rtlCol="0">
            <a:spAutoFit/>
          </a:bodyPr>
          <a:lstStyle/>
          <a:p>
            <a:r>
              <a:rPr lang="en-US" dirty="0" smtClean="0">
                <a:latin typeface="Arial" pitchFamily="34" charset="0"/>
                <a:cs typeface="Arial" pitchFamily="34" charset="0"/>
              </a:rPr>
              <a:t>Nine rolls by Player #1: (1, 1), (1, 2), (1, 3), …, (3, </a:t>
            </a:r>
            <a:r>
              <a:rPr lang="en-US" dirty="0">
                <a:latin typeface="Arial" pitchFamily="34" charset="0"/>
                <a:cs typeface="Arial" pitchFamily="34" charset="0"/>
              </a:rPr>
              <a:t>2</a:t>
            </a:r>
            <a:r>
              <a:rPr lang="en-US" dirty="0" smtClean="0">
                <a:latin typeface="Arial" pitchFamily="34" charset="0"/>
                <a:cs typeface="Arial" pitchFamily="34" charset="0"/>
              </a:rPr>
              <a:t>), (3, 3)</a:t>
            </a:r>
            <a:endParaRPr lang="en-US" dirty="0">
              <a:latin typeface="Arial" pitchFamily="34" charset="0"/>
              <a:cs typeface="Arial" pitchFamily="34" charset="0"/>
            </a:endParaRPr>
          </a:p>
        </p:txBody>
      </p:sp>
      <p:sp>
        <p:nvSpPr>
          <p:cNvPr id="19" name="TextBox 18"/>
          <p:cNvSpPr txBox="1"/>
          <p:nvPr/>
        </p:nvSpPr>
        <p:spPr>
          <a:xfrm>
            <a:off x="2626759" y="5029211"/>
            <a:ext cx="5365571" cy="369332"/>
          </a:xfrm>
          <a:prstGeom prst="rect">
            <a:avLst/>
          </a:prstGeom>
          <a:noFill/>
        </p:spPr>
        <p:txBody>
          <a:bodyPr wrap="none" rtlCol="0">
            <a:spAutoFit/>
          </a:bodyPr>
          <a:lstStyle/>
          <a:p>
            <a:r>
              <a:rPr lang="en-US" dirty="0" smtClean="0">
                <a:latin typeface="Arial" pitchFamily="34" charset="0"/>
                <a:cs typeface="Arial" pitchFamily="34" charset="0"/>
              </a:rPr>
              <a:t>16 rolls by Player #1: (1, 1), (1, 2), …, (4, 3), (4, 4)</a:t>
            </a:r>
            <a:endParaRPr lang="en-US" dirty="0">
              <a:latin typeface="Arial" pitchFamily="34" charset="0"/>
              <a:cs typeface="Arial" pitchFamily="34" charset="0"/>
            </a:endParaRPr>
          </a:p>
        </p:txBody>
      </p:sp>
      <p:sp>
        <p:nvSpPr>
          <p:cNvPr id="21" name="TextBox 20"/>
          <p:cNvSpPr txBox="1"/>
          <p:nvPr/>
        </p:nvSpPr>
        <p:spPr>
          <a:xfrm>
            <a:off x="2626759" y="5500110"/>
            <a:ext cx="5301451" cy="369332"/>
          </a:xfrm>
          <a:prstGeom prst="rect">
            <a:avLst/>
          </a:prstGeom>
          <a:noFill/>
        </p:spPr>
        <p:txBody>
          <a:bodyPr wrap="none" rtlCol="0">
            <a:spAutoFit/>
          </a:bodyPr>
          <a:lstStyle/>
          <a:p>
            <a:r>
              <a:rPr lang="en-US" dirty="0" smtClean="0">
                <a:latin typeface="Arial" pitchFamily="34" charset="0"/>
                <a:cs typeface="Arial" pitchFamily="34" charset="0"/>
              </a:rPr>
              <a:t>25 rolls by Player #1: (1, 1), (1, 2), …, (5, 4), (5, </a:t>
            </a:r>
            <a:r>
              <a:rPr lang="en-US" dirty="0">
                <a:latin typeface="Arial" pitchFamily="34" charset="0"/>
                <a:cs typeface="Arial" pitchFamily="34" charset="0"/>
              </a:rPr>
              <a:t>5</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
        <p:nvSpPr>
          <p:cNvPr id="22" name="TextBox 21"/>
          <p:cNvSpPr txBox="1"/>
          <p:nvPr/>
        </p:nvSpPr>
        <p:spPr>
          <a:xfrm>
            <a:off x="339049" y="6119203"/>
            <a:ext cx="8847762" cy="369332"/>
          </a:xfrm>
          <a:prstGeom prst="rect">
            <a:avLst/>
          </a:prstGeom>
          <a:noFill/>
        </p:spPr>
        <p:txBody>
          <a:bodyPr wrap="square" rtlCol="0">
            <a:spAutoFit/>
          </a:bodyPr>
          <a:lstStyle/>
          <a:p>
            <a:r>
              <a:rPr lang="en-US" dirty="0" smtClean="0">
                <a:latin typeface="Arial" pitchFamily="34" charset="0"/>
                <a:cs typeface="Arial" pitchFamily="34" charset="0"/>
              </a:rPr>
              <a:t>There are a total of 1+4+9+16+25=55 out of 216 for a probability of around 0.255</a:t>
            </a:r>
            <a:endParaRPr lang="en-US" dirty="0">
              <a:latin typeface="Arial" pitchFamily="34" charset="0"/>
              <a:cs typeface="Arial" pitchFamily="34" charset="0"/>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8" presetClass="entr" presetSubtype="16"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diamond(in)">
                                      <p:cBhvr>
                                        <p:cTn id="6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15" grpId="0"/>
      <p:bldP spid="16" grpId="0"/>
      <p:bldP spid="17" grpId="0"/>
      <p:bldP spid="18" grpId="0"/>
      <p:bldP spid="19" grpId="0"/>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Some Interesting Observations</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TextBox 4"/>
          <p:cNvSpPr txBox="1"/>
          <p:nvPr/>
        </p:nvSpPr>
        <p:spPr>
          <a:xfrm>
            <a:off x="416459" y="2399168"/>
            <a:ext cx="8425768" cy="369332"/>
          </a:xfrm>
          <a:prstGeom prst="rect">
            <a:avLst/>
          </a:prstGeom>
          <a:noFill/>
        </p:spPr>
        <p:txBody>
          <a:bodyPr wrap="none" rtlCol="0">
            <a:spAutoFit/>
          </a:bodyPr>
          <a:lstStyle/>
          <a:p>
            <a:r>
              <a:rPr lang="en-US" dirty="0" smtClean="0"/>
              <a:t>What is the probability that Player #2’s roll is greater than the first roll of Player #1?</a:t>
            </a:r>
            <a:endParaRPr lang="en-US" dirty="0"/>
          </a:p>
        </p:txBody>
      </p:sp>
      <p:sp>
        <p:nvSpPr>
          <p:cNvPr id="7" name="TextBox 6"/>
          <p:cNvSpPr txBox="1"/>
          <p:nvPr/>
        </p:nvSpPr>
        <p:spPr>
          <a:xfrm>
            <a:off x="360630" y="4842095"/>
            <a:ext cx="7285456" cy="369332"/>
          </a:xfrm>
          <a:prstGeom prst="rect">
            <a:avLst/>
          </a:prstGeom>
          <a:noFill/>
        </p:spPr>
        <p:txBody>
          <a:bodyPr wrap="none" rtlCol="0">
            <a:spAutoFit/>
          </a:bodyPr>
          <a:lstStyle/>
          <a:p>
            <a:r>
              <a:rPr lang="en-US" dirty="0" smtClean="0"/>
              <a:t>Why isn’t the probability of  Player #2 winning this probability squared?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7"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Grp="1" noChangeAspect="1" noChangeArrowheads="1"/>
          </p:cNvPicPr>
          <p:nvPr>
            <p:ph idx="1"/>
          </p:nvPr>
        </p:nvPicPr>
        <p:blipFill>
          <a:blip r:embed="rId2" cstate="print"/>
          <a:srcRect/>
          <a:stretch>
            <a:fillRect/>
          </a:stretch>
        </p:blipFill>
        <p:spPr bwMode="auto">
          <a:xfrm>
            <a:off x="1277166" y="853061"/>
            <a:ext cx="6680200" cy="2660650"/>
          </a:xfrm>
          <a:prstGeom prst="rect">
            <a:avLst/>
          </a:prstGeom>
          <a:noFill/>
          <a:ln w="9525">
            <a:noFill/>
            <a:miter lim="800000"/>
            <a:headEnd/>
            <a:tailEnd/>
          </a:ln>
        </p:spPr>
      </p:pic>
      <p:pic>
        <p:nvPicPr>
          <p:cNvPr id="66563" name="Picture 3"/>
          <p:cNvPicPr>
            <a:picLocks noChangeAspect="1" noChangeArrowheads="1"/>
          </p:cNvPicPr>
          <p:nvPr/>
        </p:nvPicPr>
        <p:blipFill>
          <a:blip r:embed="rId3" cstate="print"/>
          <a:srcRect/>
          <a:stretch>
            <a:fillRect/>
          </a:stretch>
        </p:blipFill>
        <p:spPr bwMode="auto">
          <a:xfrm>
            <a:off x="342900" y="4519127"/>
            <a:ext cx="8458200" cy="871979"/>
          </a:xfrm>
          <a:prstGeom prst="rect">
            <a:avLst/>
          </a:prstGeom>
          <a:noFill/>
          <a:ln w="9525">
            <a:noFill/>
            <a:miter lim="800000"/>
            <a:headEnd/>
            <a:tailEnd/>
          </a:ln>
        </p:spPr>
      </p:pic>
      <p:pic>
        <p:nvPicPr>
          <p:cNvPr id="66564" name="Picture 4"/>
          <p:cNvPicPr>
            <a:picLocks noChangeAspect="1" noChangeArrowheads="1"/>
          </p:cNvPicPr>
          <p:nvPr/>
        </p:nvPicPr>
        <p:blipFill>
          <a:blip r:embed="rId4" cstate="print"/>
          <a:srcRect/>
          <a:stretch>
            <a:fillRect/>
          </a:stretch>
        </p:blipFill>
        <p:spPr bwMode="auto">
          <a:xfrm>
            <a:off x="321996" y="4634714"/>
            <a:ext cx="8458200" cy="697652"/>
          </a:xfrm>
          <a:prstGeom prst="rect">
            <a:avLst/>
          </a:prstGeom>
          <a:noFill/>
          <a:ln w="9525">
            <a:noFill/>
            <a:miter lim="800000"/>
            <a:headEnd/>
            <a:tailEnd/>
          </a:ln>
        </p:spPr>
      </p:pic>
      <p:pic>
        <p:nvPicPr>
          <p:cNvPr id="66565" name="Picture 5"/>
          <p:cNvPicPr>
            <a:picLocks noChangeAspect="1" noChangeArrowheads="1"/>
          </p:cNvPicPr>
          <p:nvPr/>
        </p:nvPicPr>
        <p:blipFill>
          <a:blip r:embed="rId5" cstate="print"/>
          <a:srcRect/>
          <a:stretch>
            <a:fillRect/>
          </a:stretch>
        </p:blipFill>
        <p:spPr bwMode="auto">
          <a:xfrm>
            <a:off x="317186" y="4703621"/>
            <a:ext cx="8458200" cy="604157"/>
          </a:xfrm>
          <a:prstGeom prst="rect">
            <a:avLst/>
          </a:prstGeom>
          <a:noFill/>
          <a:ln w="9525">
            <a:noFill/>
            <a:miter lim="800000"/>
            <a:headEnd/>
            <a:tailEnd/>
          </a:ln>
        </p:spPr>
      </p:pic>
      <p:pic>
        <p:nvPicPr>
          <p:cNvPr id="66566" name="Picture 6"/>
          <p:cNvPicPr>
            <a:picLocks noChangeAspect="1" noChangeArrowheads="1"/>
          </p:cNvPicPr>
          <p:nvPr/>
        </p:nvPicPr>
        <p:blipFill>
          <a:blip r:embed="rId6" cstate="print"/>
          <a:srcRect/>
          <a:stretch>
            <a:fillRect/>
          </a:stretch>
        </p:blipFill>
        <p:spPr bwMode="auto">
          <a:xfrm>
            <a:off x="339976" y="4121778"/>
            <a:ext cx="8458200" cy="1687715"/>
          </a:xfrm>
          <a:prstGeom prst="rect">
            <a:avLst/>
          </a:prstGeom>
          <a:noFill/>
          <a:ln w="9525">
            <a:noFill/>
            <a:miter lim="800000"/>
            <a:headEnd/>
            <a:tailEnd/>
          </a:ln>
        </p:spPr>
      </p:pic>
      <p:grpSp>
        <p:nvGrpSpPr>
          <p:cNvPr id="12" name="Group 11"/>
          <p:cNvGrpSpPr/>
          <p:nvPr/>
        </p:nvGrpSpPr>
        <p:grpSpPr>
          <a:xfrm>
            <a:off x="340923" y="4300524"/>
            <a:ext cx="8458200" cy="1288117"/>
            <a:chOff x="476721" y="552387"/>
            <a:chExt cx="8458200" cy="1288117"/>
          </a:xfrm>
        </p:grpSpPr>
        <p:pic>
          <p:nvPicPr>
            <p:cNvPr id="66567" name="Picture 7"/>
            <p:cNvPicPr>
              <a:picLocks noChangeAspect="1" noChangeArrowheads="1"/>
            </p:cNvPicPr>
            <p:nvPr/>
          </p:nvPicPr>
          <p:blipFill>
            <a:blip r:embed="rId7" cstate="print"/>
            <a:srcRect/>
            <a:stretch>
              <a:fillRect/>
            </a:stretch>
          </p:blipFill>
          <p:spPr bwMode="auto">
            <a:xfrm>
              <a:off x="476721" y="552387"/>
              <a:ext cx="8458200" cy="1288117"/>
            </a:xfrm>
            <a:prstGeom prst="rect">
              <a:avLst/>
            </a:prstGeom>
            <a:noFill/>
            <a:ln w="9525">
              <a:noFill/>
              <a:miter lim="800000"/>
              <a:headEnd/>
              <a:tailEnd/>
            </a:ln>
          </p:spPr>
        </p:pic>
        <p:sp>
          <p:nvSpPr>
            <p:cNvPr id="11" name="Rectangle 10"/>
            <p:cNvSpPr/>
            <p:nvPr/>
          </p:nvSpPr>
          <p:spPr>
            <a:xfrm>
              <a:off x="6609030" y="1620570"/>
              <a:ext cx="1774479" cy="1901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356795" y="4481403"/>
            <a:ext cx="8458200" cy="1089454"/>
            <a:chOff x="175726" y="2055074"/>
            <a:chExt cx="8458200" cy="1089454"/>
          </a:xfrm>
        </p:grpSpPr>
        <p:pic>
          <p:nvPicPr>
            <p:cNvPr id="66568" name="Picture 8"/>
            <p:cNvPicPr>
              <a:picLocks noChangeAspect="1" noChangeArrowheads="1"/>
            </p:cNvPicPr>
            <p:nvPr/>
          </p:nvPicPr>
          <p:blipFill>
            <a:blip r:embed="rId8" cstate="print"/>
            <a:srcRect/>
            <a:stretch>
              <a:fillRect/>
            </a:stretch>
          </p:blipFill>
          <p:spPr bwMode="auto">
            <a:xfrm>
              <a:off x="175726" y="2055074"/>
              <a:ext cx="8458200" cy="541008"/>
            </a:xfrm>
            <a:prstGeom prst="rect">
              <a:avLst/>
            </a:prstGeom>
            <a:noFill/>
            <a:ln w="9525">
              <a:noFill/>
              <a:miter lim="800000"/>
              <a:headEnd/>
              <a:tailEnd/>
            </a:ln>
          </p:spPr>
        </p:pic>
        <p:grpSp>
          <p:nvGrpSpPr>
            <p:cNvPr id="18" name="Group 17"/>
            <p:cNvGrpSpPr/>
            <p:nvPr/>
          </p:nvGrpSpPr>
          <p:grpSpPr>
            <a:xfrm>
              <a:off x="175726" y="2486814"/>
              <a:ext cx="8458200" cy="657714"/>
              <a:chOff x="175726" y="3102447"/>
              <a:chExt cx="8458200" cy="657714"/>
            </a:xfrm>
          </p:grpSpPr>
          <p:pic>
            <p:nvPicPr>
              <p:cNvPr id="66570" name="Picture 10"/>
              <p:cNvPicPr>
                <a:picLocks noChangeAspect="1" noChangeArrowheads="1"/>
              </p:cNvPicPr>
              <p:nvPr/>
            </p:nvPicPr>
            <p:blipFill>
              <a:blip r:embed="rId9" cstate="print"/>
              <a:srcRect/>
              <a:stretch>
                <a:fillRect/>
              </a:stretch>
            </p:blipFill>
            <p:spPr bwMode="auto">
              <a:xfrm>
                <a:off x="175726" y="3102447"/>
                <a:ext cx="8458200" cy="657714"/>
              </a:xfrm>
              <a:prstGeom prst="rect">
                <a:avLst/>
              </a:prstGeom>
              <a:noFill/>
              <a:ln w="9525">
                <a:noFill/>
                <a:miter lim="800000"/>
                <a:headEnd/>
                <a:tailEnd/>
              </a:ln>
            </p:spPr>
          </p:pic>
          <p:sp>
            <p:nvSpPr>
              <p:cNvPr id="17" name="Rectangle 16"/>
              <p:cNvSpPr/>
              <p:nvPr/>
            </p:nvSpPr>
            <p:spPr>
              <a:xfrm>
                <a:off x="1131683" y="3132499"/>
                <a:ext cx="3485584" cy="162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563"/>
                                        </p:tgtEl>
                                        <p:attrNameLst>
                                          <p:attrName>style.visibility</p:attrName>
                                        </p:attrNameLst>
                                      </p:cBhvr>
                                      <p:to>
                                        <p:strVal val="visible"/>
                                      </p:to>
                                    </p:set>
                                    <p:animEffect transition="in" filter="fade">
                                      <p:cBhvr>
                                        <p:cTn id="7" dur="2000"/>
                                        <p:tgtEl>
                                          <p:spTgt spid="6656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2" fill="hold" nodeType="clickEffect">
                                  <p:stCondLst>
                                    <p:cond delay="0"/>
                                  </p:stCondLst>
                                  <p:childTnLst>
                                    <p:anim calcmode="lin" valueType="num">
                                      <p:cBhvr additive="base">
                                        <p:cTn id="11" dur="500"/>
                                        <p:tgtEl>
                                          <p:spTgt spid="66563"/>
                                        </p:tgtEl>
                                        <p:attrNameLst>
                                          <p:attrName>ppt_x</p:attrName>
                                        </p:attrNameLst>
                                      </p:cBhvr>
                                      <p:tavLst>
                                        <p:tav tm="0">
                                          <p:val>
                                            <p:strVal val="ppt_x"/>
                                          </p:val>
                                        </p:tav>
                                        <p:tav tm="100000">
                                          <p:val>
                                            <p:strVal val="1+ppt_w/2"/>
                                          </p:val>
                                        </p:tav>
                                      </p:tavLst>
                                    </p:anim>
                                    <p:anim calcmode="lin" valueType="num">
                                      <p:cBhvr additive="base">
                                        <p:cTn id="12" dur="500"/>
                                        <p:tgtEl>
                                          <p:spTgt spid="66563"/>
                                        </p:tgtEl>
                                        <p:attrNameLst>
                                          <p:attrName>ppt_y</p:attrName>
                                        </p:attrNameLst>
                                      </p:cBhvr>
                                      <p:tavLst>
                                        <p:tav tm="0">
                                          <p:val>
                                            <p:strVal val="ppt_y"/>
                                          </p:val>
                                        </p:tav>
                                        <p:tav tm="100000">
                                          <p:val>
                                            <p:strVal val="ppt_y"/>
                                          </p:val>
                                        </p:tav>
                                      </p:tavLst>
                                    </p:anim>
                                    <p:set>
                                      <p:cBhvr>
                                        <p:cTn id="13" dur="1" fill="hold">
                                          <p:stCondLst>
                                            <p:cond delay="499"/>
                                          </p:stCondLst>
                                        </p:cTn>
                                        <p:tgtEl>
                                          <p:spTgt spid="6656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6564"/>
                                        </p:tgtEl>
                                        <p:attrNameLst>
                                          <p:attrName>style.visibility</p:attrName>
                                        </p:attrNameLst>
                                      </p:cBhvr>
                                      <p:to>
                                        <p:strVal val="visible"/>
                                      </p:to>
                                    </p:set>
                                    <p:animEffect transition="in" filter="fade">
                                      <p:cBhvr>
                                        <p:cTn id="18" dur="2000"/>
                                        <p:tgtEl>
                                          <p:spTgt spid="6656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xit" presetSubtype="2" fill="hold" nodeType="clickEffect">
                                  <p:stCondLst>
                                    <p:cond delay="0"/>
                                  </p:stCondLst>
                                  <p:childTnLst>
                                    <p:anim calcmode="lin" valueType="num">
                                      <p:cBhvr additive="base">
                                        <p:cTn id="22" dur="500"/>
                                        <p:tgtEl>
                                          <p:spTgt spid="66564"/>
                                        </p:tgtEl>
                                        <p:attrNameLst>
                                          <p:attrName>ppt_x</p:attrName>
                                        </p:attrNameLst>
                                      </p:cBhvr>
                                      <p:tavLst>
                                        <p:tav tm="0">
                                          <p:val>
                                            <p:strVal val="ppt_x"/>
                                          </p:val>
                                        </p:tav>
                                        <p:tav tm="100000">
                                          <p:val>
                                            <p:strVal val="1+ppt_w/2"/>
                                          </p:val>
                                        </p:tav>
                                      </p:tavLst>
                                    </p:anim>
                                    <p:anim calcmode="lin" valueType="num">
                                      <p:cBhvr additive="base">
                                        <p:cTn id="23" dur="500"/>
                                        <p:tgtEl>
                                          <p:spTgt spid="66564"/>
                                        </p:tgtEl>
                                        <p:attrNameLst>
                                          <p:attrName>ppt_y</p:attrName>
                                        </p:attrNameLst>
                                      </p:cBhvr>
                                      <p:tavLst>
                                        <p:tav tm="0">
                                          <p:val>
                                            <p:strVal val="ppt_y"/>
                                          </p:val>
                                        </p:tav>
                                        <p:tav tm="100000">
                                          <p:val>
                                            <p:strVal val="ppt_y"/>
                                          </p:val>
                                        </p:tav>
                                      </p:tavLst>
                                    </p:anim>
                                    <p:set>
                                      <p:cBhvr>
                                        <p:cTn id="24" dur="1" fill="hold">
                                          <p:stCondLst>
                                            <p:cond delay="499"/>
                                          </p:stCondLst>
                                        </p:cTn>
                                        <p:tgtEl>
                                          <p:spTgt spid="6656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6565"/>
                                        </p:tgtEl>
                                        <p:attrNameLst>
                                          <p:attrName>style.visibility</p:attrName>
                                        </p:attrNameLst>
                                      </p:cBhvr>
                                      <p:to>
                                        <p:strVal val="visible"/>
                                      </p:to>
                                    </p:set>
                                    <p:animEffect transition="in" filter="fade">
                                      <p:cBhvr>
                                        <p:cTn id="29" dur="2000"/>
                                        <p:tgtEl>
                                          <p:spTgt spid="66565"/>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xit" presetSubtype="2" fill="hold" nodeType="clickEffect">
                                  <p:stCondLst>
                                    <p:cond delay="0"/>
                                  </p:stCondLst>
                                  <p:childTnLst>
                                    <p:anim calcmode="lin" valueType="num">
                                      <p:cBhvr additive="base">
                                        <p:cTn id="33" dur="500"/>
                                        <p:tgtEl>
                                          <p:spTgt spid="66565"/>
                                        </p:tgtEl>
                                        <p:attrNameLst>
                                          <p:attrName>ppt_x</p:attrName>
                                        </p:attrNameLst>
                                      </p:cBhvr>
                                      <p:tavLst>
                                        <p:tav tm="0">
                                          <p:val>
                                            <p:strVal val="ppt_x"/>
                                          </p:val>
                                        </p:tav>
                                        <p:tav tm="100000">
                                          <p:val>
                                            <p:strVal val="1+ppt_w/2"/>
                                          </p:val>
                                        </p:tav>
                                      </p:tavLst>
                                    </p:anim>
                                    <p:anim calcmode="lin" valueType="num">
                                      <p:cBhvr additive="base">
                                        <p:cTn id="34" dur="500"/>
                                        <p:tgtEl>
                                          <p:spTgt spid="66565"/>
                                        </p:tgtEl>
                                        <p:attrNameLst>
                                          <p:attrName>ppt_y</p:attrName>
                                        </p:attrNameLst>
                                      </p:cBhvr>
                                      <p:tavLst>
                                        <p:tav tm="0">
                                          <p:val>
                                            <p:strVal val="ppt_y"/>
                                          </p:val>
                                        </p:tav>
                                        <p:tav tm="100000">
                                          <p:val>
                                            <p:strVal val="ppt_y"/>
                                          </p:val>
                                        </p:tav>
                                      </p:tavLst>
                                    </p:anim>
                                    <p:set>
                                      <p:cBhvr>
                                        <p:cTn id="35" dur="1" fill="hold">
                                          <p:stCondLst>
                                            <p:cond delay="499"/>
                                          </p:stCondLst>
                                        </p:cTn>
                                        <p:tgtEl>
                                          <p:spTgt spid="66565"/>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6566"/>
                                        </p:tgtEl>
                                        <p:attrNameLst>
                                          <p:attrName>style.visibility</p:attrName>
                                        </p:attrNameLst>
                                      </p:cBhvr>
                                      <p:to>
                                        <p:strVal val="visible"/>
                                      </p:to>
                                    </p:set>
                                    <p:animEffect transition="in" filter="fade">
                                      <p:cBhvr>
                                        <p:cTn id="40" dur="2000"/>
                                        <p:tgtEl>
                                          <p:spTgt spid="66566"/>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xit" presetSubtype="2" fill="hold" nodeType="clickEffect">
                                  <p:stCondLst>
                                    <p:cond delay="0"/>
                                  </p:stCondLst>
                                  <p:childTnLst>
                                    <p:anim calcmode="lin" valueType="num">
                                      <p:cBhvr additive="base">
                                        <p:cTn id="44" dur="500"/>
                                        <p:tgtEl>
                                          <p:spTgt spid="66566"/>
                                        </p:tgtEl>
                                        <p:attrNameLst>
                                          <p:attrName>ppt_x</p:attrName>
                                        </p:attrNameLst>
                                      </p:cBhvr>
                                      <p:tavLst>
                                        <p:tav tm="0">
                                          <p:val>
                                            <p:strVal val="ppt_x"/>
                                          </p:val>
                                        </p:tav>
                                        <p:tav tm="100000">
                                          <p:val>
                                            <p:strVal val="1+ppt_w/2"/>
                                          </p:val>
                                        </p:tav>
                                      </p:tavLst>
                                    </p:anim>
                                    <p:anim calcmode="lin" valueType="num">
                                      <p:cBhvr additive="base">
                                        <p:cTn id="45" dur="500"/>
                                        <p:tgtEl>
                                          <p:spTgt spid="66566"/>
                                        </p:tgtEl>
                                        <p:attrNameLst>
                                          <p:attrName>ppt_y</p:attrName>
                                        </p:attrNameLst>
                                      </p:cBhvr>
                                      <p:tavLst>
                                        <p:tav tm="0">
                                          <p:val>
                                            <p:strVal val="ppt_y"/>
                                          </p:val>
                                        </p:tav>
                                        <p:tav tm="100000">
                                          <p:val>
                                            <p:strVal val="ppt_y"/>
                                          </p:val>
                                        </p:tav>
                                      </p:tavLst>
                                    </p:anim>
                                    <p:set>
                                      <p:cBhvr>
                                        <p:cTn id="46" dur="1" fill="hold">
                                          <p:stCondLst>
                                            <p:cond delay="499"/>
                                          </p:stCondLst>
                                        </p:cTn>
                                        <p:tgtEl>
                                          <p:spTgt spid="6656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20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xit" presetSubtype="2" fill="hold" nodeType="clickEffect">
                                  <p:stCondLst>
                                    <p:cond delay="0"/>
                                  </p:stCondLst>
                                  <p:childTnLst>
                                    <p:anim calcmode="lin" valueType="num">
                                      <p:cBhvr additive="base">
                                        <p:cTn id="55" dur="500"/>
                                        <p:tgtEl>
                                          <p:spTgt spid="12"/>
                                        </p:tgtEl>
                                        <p:attrNameLst>
                                          <p:attrName>ppt_x</p:attrName>
                                        </p:attrNameLst>
                                      </p:cBhvr>
                                      <p:tavLst>
                                        <p:tav tm="0">
                                          <p:val>
                                            <p:strVal val="ppt_x"/>
                                          </p:val>
                                        </p:tav>
                                        <p:tav tm="100000">
                                          <p:val>
                                            <p:strVal val="1+ppt_w/2"/>
                                          </p:val>
                                        </p:tav>
                                      </p:tavLst>
                                    </p:anim>
                                    <p:anim calcmode="lin" valueType="num">
                                      <p:cBhvr additive="base">
                                        <p:cTn id="56" dur="500"/>
                                        <p:tgtEl>
                                          <p:spTgt spid="12"/>
                                        </p:tgtEl>
                                        <p:attrNameLst>
                                          <p:attrName>ppt_y</p:attrName>
                                        </p:attrNameLst>
                                      </p:cBhvr>
                                      <p:tavLst>
                                        <p:tav tm="0">
                                          <p:val>
                                            <p:strVal val="ppt_y"/>
                                          </p:val>
                                        </p:tav>
                                        <p:tav tm="100000">
                                          <p:val>
                                            <p:strVal val="ppt_y"/>
                                          </p:val>
                                        </p:tav>
                                      </p:tavLst>
                                    </p:anim>
                                    <p:set>
                                      <p:cBhvr>
                                        <p:cTn id="57" dur="1" fill="hold">
                                          <p:stCondLst>
                                            <p:cond delay="499"/>
                                          </p:stCondLst>
                                        </p:cTn>
                                        <p:tgtEl>
                                          <p:spTgt spid="12"/>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652" y="436960"/>
            <a:ext cx="8229600" cy="1143000"/>
          </a:xfrm>
        </p:spPr>
        <p:txBody>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 Review of the Standards</a:t>
            </a:r>
            <a:endParaRPr lang="en-US" dirty="0"/>
          </a:p>
        </p:txBody>
      </p:sp>
      <p:sp>
        <p:nvSpPr>
          <p:cNvPr id="4" name="TextBox 3"/>
          <p:cNvSpPr txBox="1"/>
          <p:nvPr/>
        </p:nvSpPr>
        <p:spPr>
          <a:xfrm>
            <a:off x="2794572" y="4356243"/>
            <a:ext cx="3309239" cy="477054"/>
          </a:xfrm>
          <a:prstGeom prst="rect">
            <a:avLst/>
          </a:prstGeom>
          <a:noFill/>
        </p:spPr>
        <p:txBody>
          <a:bodyPr wrap="none" rtlCol="0">
            <a:spAutoFit/>
          </a:bodyPr>
          <a:lstStyle/>
          <a:p>
            <a:r>
              <a:rPr lang="en-US" sz="2500" dirty="0" smtClean="0">
                <a:hlinkClick r:id="rId2" action="ppaction://hlinkfile"/>
              </a:rPr>
              <a:t>PARCC EOY Standards</a:t>
            </a:r>
            <a:endParaRPr lang="en-US" sz="2500" dirty="0" smtClean="0"/>
          </a:p>
        </p:txBody>
      </p:sp>
      <p:sp>
        <p:nvSpPr>
          <p:cNvPr id="5" name="TextBox 4"/>
          <p:cNvSpPr txBox="1"/>
          <p:nvPr/>
        </p:nvSpPr>
        <p:spPr>
          <a:xfrm>
            <a:off x="359596" y="2157572"/>
            <a:ext cx="8667373" cy="1477328"/>
          </a:xfrm>
          <a:prstGeom prst="rect">
            <a:avLst/>
          </a:prstGeom>
          <a:noFill/>
        </p:spPr>
        <p:txBody>
          <a:bodyPr wrap="square" rtlCol="0">
            <a:spAutoFit/>
          </a:bodyPr>
          <a:lstStyle/>
          <a:p>
            <a:r>
              <a:rPr lang="en-US" dirty="0" smtClean="0"/>
              <a:t>Four yeas ago, NYSED decided to align its end of the year tests with the PARCC testing consortium with the stated intention of eventually adopting the PARCC End of Year exams for each grade level. Although they have backed away from these tests (as have most states), the Regents exams are still based on the PARCC End of Year assessment standards.</a:t>
            </a:r>
            <a:endParaRPr lang="en-US" dirty="0"/>
          </a:p>
        </p:txBody>
      </p:sp>
    </p:spTree>
  </p:cSld>
  <p:clrMapOvr>
    <a:masterClrMapping/>
  </p:clrMapOvr>
  <p:transition>
    <p:plu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268768" y="1180822"/>
            <a:ext cx="8674100" cy="1701800"/>
          </a:xfrm>
          <a:prstGeom prst="rect">
            <a:avLst/>
          </a:prstGeom>
          <a:noFill/>
          <a:ln w="9525">
            <a:noFill/>
            <a:miter lim="800000"/>
            <a:headEnd/>
            <a:tailEnd/>
          </a:ln>
        </p:spPr>
      </p:pic>
      <p:pic>
        <p:nvPicPr>
          <p:cNvPr id="3077" name="Picture 5"/>
          <p:cNvPicPr>
            <a:picLocks noChangeAspect="1" noChangeArrowheads="1"/>
          </p:cNvPicPr>
          <p:nvPr/>
        </p:nvPicPr>
        <p:blipFill>
          <a:blip r:embed="rId3" cstate="print"/>
          <a:srcRect/>
          <a:stretch>
            <a:fillRect/>
          </a:stretch>
        </p:blipFill>
        <p:spPr bwMode="auto">
          <a:xfrm>
            <a:off x="268768" y="2869706"/>
            <a:ext cx="8677656" cy="3513884"/>
          </a:xfrm>
          <a:prstGeom prst="rect">
            <a:avLst/>
          </a:prstGeom>
          <a:noFill/>
          <a:ln w="9525">
            <a:noFill/>
            <a:miter lim="800000"/>
            <a:headEnd/>
            <a:tailEnd/>
          </a:ln>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ppt_x"/>
                                          </p:val>
                                        </p:tav>
                                        <p:tav tm="100000">
                                          <p:val>
                                            <p:strVal val="#ppt_x"/>
                                          </p:val>
                                        </p:tav>
                                      </p:tavLst>
                                    </p:anim>
                                    <p:anim calcmode="lin" valueType="num">
                                      <p:cBhvr additive="base">
                                        <p:cTn id="8"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3077"/>
                                        </p:tgtEl>
                                        <p:attrNameLst>
                                          <p:attrName>style.visibility</p:attrName>
                                        </p:attrNameLst>
                                      </p:cBhvr>
                                      <p:to>
                                        <p:strVal val="visible"/>
                                      </p:to>
                                    </p:set>
                                    <p:animEffect transition="in" filter="box(in)">
                                      <p:cBhvr>
                                        <p:cTn id="13"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27629</TotalTime>
  <Words>1269</Words>
  <Application>Microsoft Office PowerPoint</Application>
  <PresentationFormat>On-screen Show (4:3)</PresentationFormat>
  <Paragraphs>131</Paragraphs>
  <Slides>48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0" baseType="lpstr">
      <vt:lpstr>Flow</vt:lpstr>
      <vt:lpstr>MathType 6.0 Equation</vt:lpstr>
      <vt:lpstr>Common Core Algebra II Talk and Tools for Statistics and Probability</vt:lpstr>
      <vt:lpstr>My Background</vt:lpstr>
      <vt:lpstr>The Outline of Our Day</vt:lpstr>
      <vt:lpstr>A Warm Up Probability Problem</vt:lpstr>
      <vt:lpstr>The Theoretical Solution</vt:lpstr>
      <vt:lpstr>Some Interesting Observations</vt:lpstr>
      <vt:lpstr>Slide 7</vt:lpstr>
      <vt:lpstr>A Review of the Standards</vt:lpstr>
      <vt:lpstr>Slide 9</vt:lpstr>
      <vt:lpstr>Slide 10</vt:lpstr>
      <vt:lpstr>Slide 11</vt:lpstr>
      <vt:lpstr>Slide 12</vt:lpstr>
      <vt:lpstr>Slide 13</vt:lpstr>
      <vt:lpstr>Slide 14</vt:lpstr>
      <vt:lpstr>Slide 15</vt:lpstr>
      <vt:lpstr>Slide 16</vt:lpstr>
      <vt:lpstr>Slide 17</vt:lpstr>
      <vt:lpstr>NYSED Clarifications</vt:lpstr>
      <vt:lpstr>Slide 19</vt:lpstr>
      <vt:lpstr>Topics Not Tested</vt:lpstr>
      <vt:lpstr>Some Data Gathering on the Importance of Counting (An Observational Study)</vt:lpstr>
      <vt:lpstr>Slide 22</vt:lpstr>
      <vt:lpstr>Slide 23</vt:lpstr>
      <vt:lpstr>The Nature of Variability </vt:lpstr>
      <vt:lpstr>The Probability Standards</vt:lpstr>
      <vt:lpstr>A Simple Conditional Probability Activity</vt:lpstr>
      <vt:lpstr>Slide 27</vt:lpstr>
      <vt:lpstr>Harder Conditional Probability</vt:lpstr>
      <vt:lpstr>Solution</vt:lpstr>
      <vt:lpstr>Independence</vt:lpstr>
      <vt:lpstr>Slide 31</vt:lpstr>
      <vt:lpstr>The Association Between Experience and Probability Content</vt:lpstr>
      <vt:lpstr>A Sample Non-Sample Problem</vt:lpstr>
      <vt:lpstr>The Statistics Standards</vt:lpstr>
      <vt:lpstr>Slide 35</vt:lpstr>
      <vt:lpstr>Evaluating Reports Containing Data</vt:lpstr>
      <vt:lpstr>Making Inferences from Samples</vt:lpstr>
      <vt:lpstr>Using Simulation in Inferential Statistics</vt:lpstr>
      <vt:lpstr>Using Simulation in Inferential Statistics</vt:lpstr>
      <vt:lpstr>Using a Formulaic Approach</vt:lpstr>
      <vt:lpstr>Difference in Sample Means</vt:lpstr>
      <vt:lpstr>Difference in Sample Means</vt:lpstr>
      <vt:lpstr>Desmos (aka biggest distraction ever)</vt:lpstr>
      <vt:lpstr>Desmos Basics</vt:lpstr>
      <vt:lpstr>Desmos and Transformations</vt:lpstr>
      <vt:lpstr>Polynomials and Roots</vt:lpstr>
      <vt:lpstr>Trigonometry</vt:lpstr>
      <vt:lpstr>Thank you for coming!</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kweiler</dc:creator>
  <cp:lastModifiedBy>kweiler</cp:lastModifiedBy>
  <cp:revision>165</cp:revision>
  <dcterms:created xsi:type="dcterms:W3CDTF">2015-11-20T01:54:05Z</dcterms:created>
  <dcterms:modified xsi:type="dcterms:W3CDTF">2016-01-10T21:25:31Z</dcterms:modified>
</cp:coreProperties>
</file>